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 id="2147483709" r:id="rId2"/>
    <p:sldMasterId id="2147483714" r:id="rId3"/>
    <p:sldMasterId id="2147483684" r:id="rId4"/>
    <p:sldMasterId id="2147483696" r:id="rId5"/>
    <p:sldMasterId id="2147483735" r:id="rId6"/>
    <p:sldMasterId id="2147483748" r:id="rId7"/>
    <p:sldMasterId id="2147483761" r:id="rId8"/>
    <p:sldMasterId id="2147483775" r:id="rId9"/>
  </p:sldMasterIdLst>
  <p:notesMasterIdLst>
    <p:notesMasterId r:id="rId46"/>
  </p:notesMasterIdLst>
  <p:handoutMasterIdLst>
    <p:handoutMasterId r:id="rId47"/>
  </p:handoutMasterIdLst>
  <p:sldIdLst>
    <p:sldId id="256" r:id="rId10"/>
    <p:sldId id="293" r:id="rId11"/>
    <p:sldId id="294" r:id="rId12"/>
    <p:sldId id="295" r:id="rId13"/>
    <p:sldId id="296" r:id="rId14"/>
    <p:sldId id="318" r:id="rId15"/>
    <p:sldId id="297" r:id="rId16"/>
    <p:sldId id="298" r:id="rId17"/>
    <p:sldId id="299" r:id="rId18"/>
    <p:sldId id="320" r:id="rId19"/>
    <p:sldId id="321" r:id="rId20"/>
    <p:sldId id="322" r:id="rId21"/>
    <p:sldId id="323" r:id="rId22"/>
    <p:sldId id="324" r:id="rId23"/>
    <p:sldId id="325" r:id="rId24"/>
    <p:sldId id="326" r:id="rId25"/>
    <p:sldId id="327" r:id="rId26"/>
    <p:sldId id="300" r:id="rId27"/>
    <p:sldId id="301" r:id="rId28"/>
    <p:sldId id="307" r:id="rId29"/>
    <p:sldId id="302" r:id="rId30"/>
    <p:sldId id="306" r:id="rId31"/>
    <p:sldId id="308" r:id="rId32"/>
    <p:sldId id="309" r:id="rId33"/>
    <p:sldId id="319" r:id="rId34"/>
    <p:sldId id="310" r:id="rId35"/>
    <p:sldId id="311" r:id="rId36"/>
    <p:sldId id="312" r:id="rId37"/>
    <p:sldId id="313" r:id="rId38"/>
    <p:sldId id="315" r:id="rId39"/>
    <p:sldId id="316" r:id="rId40"/>
    <p:sldId id="317" r:id="rId41"/>
    <p:sldId id="328" r:id="rId42"/>
    <p:sldId id="330" r:id="rId43"/>
    <p:sldId id="329" r:id="rId44"/>
    <p:sldId id="265"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9FAE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79" autoAdjust="0"/>
    <p:restoredTop sz="96405"/>
  </p:normalViewPr>
  <p:slideViewPr>
    <p:cSldViewPr snapToGrid="0">
      <p:cViewPr varScale="1">
        <p:scale>
          <a:sx n="64" d="100"/>
          <a:sy n="64" d="100"/>
        </p:scale>
        <p:origin x="1170" y="7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781D223-14C9-9A47-D81C-B2239EFEBD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DAE2676B-C602-6FD2-065A-00E0C27E6D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F52C54-AF28-154C-B2AF-423ACFED513F}" type="datetimeFigureOut">
              <a:rPr lang="es-ES" smtClean="0"/>
              <a:t>08/01/2025</a:t>
            </a:fld>
            <a:endParaRPr lang="es-ES"/>
          </a:p>
        </p:txBody>
      </p:sp>
      <p:sp>
        <p:nvSpPr>
          <p:cNvPr id="4" name="Marcador de pie de página 3">
            <a:extLst>
              <a:ext uri="{FF2B5EF4-FFF2-40B4-BE49-F238E27FC236}">
                <a16:creationId xmlns:a16="http://schemas.microsoft.com/office/drawing/2014/main" id="{B06D694E-8935-B304-D2B4-6EF223B1A5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AC54F156-8161-992C-CBAF-1AF0AD1AD1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1B0A59-182B-E24A-BD56-F769AF603451}" type="slidenum">
              <a:rPr lang="es-ES" smtClean="0"/>
              <a:t>‹Nº›</a:t>
            </a:fld>
            <a:endParaRPr lang="es-ES"/>
          </a:p>
        </p:txBody>
      </p:sp>
    </p:spTree>
    <p:extLst>
      <p:ext uri="{BB962C8B-B14F-4D97-AF65-F5344CB8AC3E}">
        <p14:creationId xmlns:p14="http://schemas.microsoft.com/office/powerpoint/2010/main" val="1187941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15431-96E9-FC4D-BB63-2AA24631609D}" type="datetimeFigureOut">
              <a:rPr lang="es-ES" smtClean="0"/>
              <a:t>08/01/2025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92BCE-7D8B-7340-B0CC-1E2CD4F123FA}" type="slidenum">
              <a:rPr lang="es-ES" smtClean="0"/>
              <a:t>‹Nº›</a:t>
            </a:fld>
            <a:endParaRPr lang="es-ES"/>
          </a:p>
        </p:txBody>
      </p:sp>
    </p:spTree>
    <p:extLst>
      <p:ext uri="{BB962C8B-B14F-4D97-AF65-F5344CB8AC3E}">
        <p14:creationId xmlns:p14="http://schemas.microsoft.com/office/powerpoint/2010/main" val="4238871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FD92BCE-7D8B-7340-B0CC-1E2CD4F123FA}" type="slidenum">
              <a:rPr lang="es-ES" smtClean="0"/>
              <a:t>25</a:t>
            </a:fld>
            <a:endParaRPr lang="es-ES"/>
          </a:p>
        </p:txBody>
      </p:sp>
    </p:spTree>
    <p:extLst>
      <p:ext uri="{BB962C8B-B14F-4D97-AF65-F5344CB8AC3E}">
        <p14:creationId xmlns:p14="http://schemas.microsoft.com/office/powerpoint/2010/main" val="1522135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1594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71" userDrawn="1">
          <p15:clr>
            <a:srgbClr val="FBAE40"/>
          </p15:clr>
        </p15:guide>
        <p15:guide id="3" pos="57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En blanco">
    <p:spTree>
      <p:nvGrpSpPr>
        <p:cNvPr id="1" name=""/>
        <p:cNvGrpSpPr/>
        <p:nvPr/>
      </p:nvGrpSpPr>
      <p:grpSpPr>
        <a:xfrm>
          <a:off x="0" y="0"/>
          <a:ext cx="0" cy="0"/>
          <a:chOff x="0" y="0"/>
          <a:chExt cx="0" cy="0"/>
        </a:xfrm>
      </p:grpSpPr>
      <p:sp>
        <p:nvSpPr>
          <p:cNvPr id="7" name="Título 5">
            <a:extLst>
              <a:ext uri="{FF2B5EF4-FFF2-40B4-BE49-F238E27FC236}">
                <a16:creationId xmlns:a16="http://schemas.microsoft.com/office/drawing/2014/main" id="{889C32A4-058F-C703-F2E3-DCF6E8E06919}"/>
              </a:ext>
            </a:extLst>
          </p:cNvPr>
          <p:cNvSpPr>
            <a:spLocks noGrp="1"/>
          </p:cNvSpPr>
          <p:nvPr>
            <p:ph type="title"/>
          </p:nvPr>
        </p:nvSpPr>
        <p:spPr>
          <a:xfrm>
            <a:off x="838197" y="451355"/>
            <a:ext cx="10515600" cy="474435"/>
          </a:xfrm>
          <a:prstGeom prst="rect">
            <a:avLst/>
          </a:prstGeom>
        </p:spPr>
        <p:txBody>
          <a:bodyPr/>
          <a:lstStyle/>
          <a:p>
            <a:r>
              <a:rPr lang="es-ES" dirty="0"/>
              <a:t>Haga clic para modificar el estilo de título del patrón</a:t>
            </a:r>
          </a:p>
        </p:txBody>
      </p:sp>
      <p:sp>
        <p:nvSpPr>
          <p:cNvPr id="2" name="Marcador de contenido 1">
            <a:extLst>
              <a:ext uri="{FF2B5EF4-FFF2-40B4-BE49-F238E27FC236}">
                <a16:creationId xmlns:a16="http://schemas.microsoft.com/office/drawing/2014/main" id="{814EE2F4-75F8-6884-1918-50CD1B350AD3}"/>
              </a:ext>
            </a:extLst>
          </p:cNvPr>
          <p:cNvSpPr>
            <a:spLocks noGrp="1"/>
          </p:cNvSpPr>
          <p:nvPr>
            <p:ph idx="1"/>
          </p:nvPr>
        </p:nvSpPr>
        <p:spPr>
          <a:xfrm>
            <a:off x="3597630" y="1625600"/>
            <a:ext cx="7589660" cy="4004733"/>
          </a:xfrm>
          <a:prstGeom prst="rect">
            <a:avLst/>
          </a:prstGeo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stStyle>
          <a:p>
            <a:pPr lvl="0"/>
            <a:r>
              <a:rPr lang="es-ES" dirty="0"/>
              <a:t>Haga clic para modificar los estilos de texto</a:t>
            </a:r>
          </a:p>
          <a:p>
            <a:pPr lvl="1"/>
            <a:r>
              <a:rPr lang="es-ES" dirty="0"/>
              <a:t>Segundo nivel</a:t>
            </a:r>
          </a:p>
          <a:p>
            <a:pPr lvl="2"/>
            <a:r>
              <a:rPr lang="es-ES" dirty="0"/>
              <a:t>Tercer nivel</a:t>
            </a:r>
          </a:p>
          <a:p>
            <a:endParaRPr lang="es-ES" dirty="0"/>
          </a:p>
        </p:txBody>
      </p:sp>
    </p:spTree>
    <p:extLst>
      <p:ext uri="{BB962C8B-B14F-4D97-AF65-F5344CB8AC3E}">
        <p14:creationId xmlns:p14="http://schemas.microsoft.com/office/powerpoint/2010/main" val="14154576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CA0F73-4EF8-8C9B-7A9D-0789F5878C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71FE3D8-FB74-3754-78DA-C59A0CF090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FBEBB89-3DEF-C907-6BA9-100D2A2EA811}"/>
              </a:ext>
            </a:extLst>
          </p:cNvPr>
          <p:cNvSpPr>
            <a:spLocks noGrp="1"/>
          </p:cNvSpPr>
          <p:nvPr>
            <p:ph type="dt" sz="half" idx="10"/>
          </p:nvPr>
        </p:nvSpPr>
        <p:spPr/>
        <p:txBody>
          <a:bodyPr/>
          <a:lstStyle/>
          <a:p>
            <a:fld id="{915A8918-6CDC-2645-A395-D7B00762E4F8}" type="datetimeFigureOut">
              <a:rPr lang="es-ES" smtClean="0"/>
              <a:t>08/01/2025</a:t>
            </a:fld>
            <a:endParaRPr lang="es-ES"/>
          </a:p>
        </p:txBody>
      </p:sp>
      <p:sp>
        <p:nvSpPr>
          <p:cNvPr id="5" name="Marcador de pie de página 4">
            <a:extLst>
              <a:ext uri="{FF2B5EF4-FFF2-40B4-BE49-F238E27FC236}">
                <a16:creationId xmlns:a16="http://schemas.microsoft.com/office/drawing/2014/main" id="{9FA63FB3-111C-6C39-8EE4-C244281B72E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425CFF-3A3C-F5AF-AB2C-AFEC4E253C40}"/>
              </a:ext>
            </a:extLst>
          </p:cNvPr>
          <p:cNvSpPr>
            <a:spLocks noGrp="1"/>
          </p:cNvSpPr>
          <p:nvPr>
            <p:ph type="sldNum" sz="quarter" idx="12"/>
          </p:nvPr>
        </p:nvSpPr>
        <p:spPr/>
        <p:txBody>
          <a:bodyPr/>
          <a:lstStyle/>
          <a:p>
            <a:fld id="{E2A82812-39D0-7947-A38C-B689D42295D4}" type="slidenum">
              <a:rPr lang="es-ES" smtClean="0"/>
              <a:t>‹Nº›</a:t>
            </a:fld>
            <a:endParaRPr lang="es-ES"/>
          </a:p>
        </p:txBody>
      </p:sp>
    </p:spTree>
    <p:extLst>
      <p:ext uri="{BB962C8B-B14F-4D97-AF65-F5344CB8AC3E}">
        <p14:creationId xmlns:p14="http://schemas.microsoft.com/office/powerpoint/2010/main" val="347080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17D693-A706-3A8F-1F54-226058F895D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66E89E0-BD7B-C4BD-FFDB-66FB135DC4D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2202AE1-B47C-794C-CCC5-43CB29C02BC3}"/>
              </a:ext>
            </a:extLst>
          </p:cNvPr>
          <p:cNvSpPr>
            <a:spLocks noGrp="1"/>
          </p:cNvSpPr>
          <p:nvPr>
            <p:ph type="dt" sz="half" idx="10"/>
          </p:nvPr>
        </p:nvSpPr>
        <p:spPr/>
        <p:txBody>
          <a:bodyPr/>
          <a:lstStyle/>
          <a:p>
            <a:fld id="{915A8918-6CDC-2645-A395-D7B00762E4F8}" type="datetimeFigureOut">
              <a:rPr lang="es-ES" smtClean="0"/>
              <a:t>08/01/2025</a:t>
            </a:fld>
            <a:endParaRPr lang="es-ES"/>
          </a:p>
        </p:txBody>
      </p:sp>
      <p:sp>
        <p:nvSpPr>
          <p:cNvPr id="5" name="Marcador de pie de página 4">
            <a:extLst>
              <a:ext uri="{FF2B5EF4-FFF2-40B4-BE49-F238E27FC236}">
                <a16:creationId xmlns:a16="http://schemas.microsoft.com/office/drawing/2014/main" id="{C6689EA6-712F-8B17-1C8C-948BBE6752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1F41A0-27A2-F44A-9C81-669C3A88A23C}"/>
              </a:ext>
            </a:extLst>
          </p:cNvPr>
          <p:cNvSpPr>
            <a:spLocks noGrp="1"/>
          </p:cNvSpPr>
          <p:nvPr>
            <p:ph type="sldNum" sz="quarter" idx="12"/>
          </p:nvPr>
        </p:nvSpPr>
        <p:spPr/>
        <p:txBody>
          <a:bodyPr/>
          <a:lstStyle/>
          <a:p>
            <a:fld id="{E2A82812-39D0-7947-A38C-B689D42295D4}" type="slidenum">
              <a:rPr lang="es-ES" smtClean="0"/>
              <a:t>‹Nº›</a:t>
            </a:fld>
            <a:endParaRPr lang="es-ES"/>
          </a:p>
        </p:txBody>
      </p:sp>
    </p:spTree>
    <p:extLst>
      <p:ext uri="{BB962C8B-B14F-4D97-AF65-F5344CB8AC3E}">
        <p14:creationId xmlns:p14="http://schemas.microsoft.com/office/powerpoint/2010/main" val="2534582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2AEE1-2028-6C68-3B9D-0D77217F4AC8}"/>
              </a:ext>
            </a:extLst>
          </p:cNvPr>
          <p:cNvSpPr>
            <a:spLocks noGrp="1"/>
          </p:cNvSpPr>
          <p:nvPr>
            <p:ph type="title"/>
          </p:nvPr>
        </p:nvSpPr>
        <p:spPr>
          <a:xfrm>
            <a:off x="831851" y="1709739"/>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332D64-6B5F-A7A2-7A04-C7A87F7FABC8}"/>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93A5A1-A97C-E6CE-D2E7-9D2DCC4ABCC7}"/>
              </a:ext>
            </a:extLst>
          </p:cNvPr>
          <p:cNvSpPr>
            <a:spLocks noGrp="1"/>
          </p:cNvSpPr>
          <p:nvPr>
            <p:ph type="dt" sz="half" idx="10"/>
          </p:nvPr>
        </p:nvSpPr>
        <p:spPr/>
        <p:txBody>
          <a:bodyPr/>
          <a:lstStyle/>
          <a:p>
            <a:fld id="{915A8918-6CDC-2645-A395-D7B00762E4F8}" type="datetimeFigureOut">
              <a:rPr lang="es-ES" smtClean="0"/>
              <a:t>08/01/2025</a:t>
            </a:fld>
            <a:endParaRPr lang="es-ES"/>
          </a:p>
        </p:txBody>
      </p:sp>
      <p:sp>
        <p:nvSpPr>
          <p:cNvPr id="5" name="Marcador de pie de página 4">
            <a:extLst>
              <a:ext uri="{FF2B5EF4-FFF2-40B4-BE49-F238E27FC236}">
                <a16:creationId xmlns:a16="http://schemas.microsoft.com/office/drawing/2014/main" id="{9A1A337E-F3AD-DCD0-4BDD-79DBE8AC118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3C5418-8D80-7F3B-019E-04397C42FBB8}"/>
              </a:ext>
            </a:extLst>
          </p:cNvPr>
          <p:cNvSpPr>
            <a:spLocks noGrp="1"/>
          </p:cNvSpPr>
          <p:nvPr>
            <p:ph type="sldNum" sz="quarter" idx="12"/>
          </p:nvPr>
        </p:nvSpPr>
        <p:spPr/>
        <p:txBody>
          <a:bodyPr/>
          <a:lstStyle/>
          <a:p>
            <a:fld id="{E2A82812-39D0-7947-A38C-B689D42295D4}" type="slidenum">
              <a:rPr lang="es-ES" smtClean="0"/>
              <a:t>‹Nº›</a:t>
            </a:fld>
            <a:endParaRPr lang="es-ES"/>
          </a:p>
        </p:txBody>
      </p:sp>
    </p:spTree>
    <p:extLst>
      <p:ext uri="{BB962C8B-B14F-4D97-AF65-F5344CB8AC3E}">
        <p14:creationId xmlns:p14="http://schemas.microsoft.com/office/powerpoint/2010/main" val="27312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2F3227-10A8-1A95-4B0D-12CE185FA03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CA5B082-42CE-6D82-85F0-5A47CD7AD01C}"/>
              </a:ext>
            </a:extLst>
          </p:cNvPr>
          <p:cNvSpPr>
            <a:spLocks noGrp="1"/>
          </p:cNvSpPr>
          <p:nvPr>
            <p:ph sz="half" idx="1"/>
          </p:nvPr>
        </p:nvSpPr>
        <p:spPr>
          <a:xfrm>
            <a:off x="838200" y="1825625"/>
            <a:ext cx="515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70DA31C-FC8E-7A17-F250-BB30E32E5F52}"/>
              </a:ext>
            </a:extLst>
          </p:cNvPr>
          <p:cNvSpPr>
            <a:spLocks noGrp="1"/>
          </p:cNvSpPr>
          <p:nvPr>
            <p:ph sz="half" idx="2"/>
          </p:nvPr>
        </p:nvSpPr>
        <p:spPr>
          <a:xfrm>
            <a:off x="6197600" y="1825625"/>
            <a:ext cx="515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5A3DD46-518C-9905-9BA4-27CA83AAAAD3}"/>
              </a:ext>
            </a:extLst>
          </p:cNvPr>
          <p:cNvSpPr>
            <a:spLocks noGrp="1"/>
          </p:cNvSpPr>
          <p:nvPr>
            <p:ph type="dt" sz="half" idx="10"/>
          </p:nvPr>
        </p:nvSpPr>
        <p:spPr/>
        <p:txBody>
          <a:bodyPr/>
          <a:lstStyle/>
          <a:p>
            <a:fld id="{915A8918-6CDC-2645-A395-D7B00762E4F8}" type="datetimeFigureOut">
              <a:rPr lang="es-ES" smtClean="0"/>
              <a:t>08/01/2025</a:t>
            </a:fld>
            <a:endParaRPr lang="es-ES"/>
          </a:p>
        </p:txBody>
      </p:sp>
      <p:sp>
        <p:nvSpPr>
          <p:cNvPr id="6" name="Marcador de pie de página 5">
            <a:extLst>
              <a:ext uri="{FF2B5EF4-FFF2-40B4-BE49-F238E27FC236}">
                <a16:creationId xmlns:a16="http://schemas.microsoft.com/office/drawing/2014/main" id="{6B81C803-C2D7-7D64-9E1A-59D8A704175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8581DFB-A0BF-C666-6E00-39FD48D12B74}"/>
              </a:ext>
            </a:extLst>
          </p:cNvPr>
          <p:cNvSpPr>
            <a:spLocks noGrp="1"/>
          </p:cNvSpPr>
          <p:nvPr>
            <p:ph type="sldNum" sz="quarter" idx="12"/>
          </p:nvPr>
        </p:nvSpPr>
        <p:spPr/>
        <p:txBody>
          <a:bodyPr/>
          <a:lstStyle/>
          <a:p>
            <a:fld id="{E2A82812-39D0-7947-A38C-B689D42295D4}" type="slidenum">
              <a:rPr lang="es-ES" smtClean="0"/>
              <a:t>‹Nº›</a:t>
            </a:fld>
            <a:endParaRPr lang="es-ES"/>
          </a:p>
        </p:txBody>
      </p:sp>
    </p:spTree>
    <p:extLst>
      <p:ext uri="{BB962C8B-B14F-4D97-AF65-F5344CB8AC3E}">
        <p14:creationId xmlns:p14="http://schemas.microsoft.com/office/powerpoint/2010/main" val="1382645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34986-AEA8-5849-5E8D-CE6CF11E6D83}"/>
              </a:ext>
            </a:extLst>
          </p:cNvPr>
          <p:cNvSpPr>
            <a:spLocks noGrp="1"/>
          </p:cNvSpPr>
          <p:nvPr>
            <p:ph type="title"/>
          </p:nvPr>
        </p:nvSpPr>
        <p:spPr>
          <a:xfrm>
            <a:off x="840317" y="365126"/>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C004A31-4552-671F-5568-DFD77AF8992C}"/>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3F389E7-31E4-2E87-C802-394D50A943D7}"/>
              </a:ext>
            </a:extLst>
          </p:cNvPr>
          <p:cNvSpPr>
            <a:spLocks noGrp="1"/>
          </p:cNvSpPr>
          <p:nvPr>
            <p:ph sz="half" idx="2"/>
          </p:nvPr>
        </p:nvSpPr>
        <p:spPr>
          <a:xfrm>
            <a:off x="840318" y="2505075"/>
            <a:ext cx="5158316"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1F8C4D5-CCBD-D861-5313-5AABD9CB601E}"/>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B2DF144-5A59-AF7F-3DB4-B9F99059DED0}"/>
              </a:ext>
            </a:extLst>
          </p:cNvPr>
          <p:cNvSpPr>
            <a:spLocks noGrp="1"/>
          </p:cNvSpPr>
          <p:nvPr>
            <p:ph sz="quarter" idx="4"/>
          </p:nvPr>
        </p:nvSpPr>
        <p:spPr>
          <a:xfrm>
            <a:off x="6172200" y="2505075"/>
            <a:ext cx="518371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BCE6AF-A4DC-210F-760C-E26D7B18897F}"/>
              </a:ext>
            </a:extLst>
          </p:cNvPr>
          <p:cNvSpPr>
            <a:spLocks noGrp="1"/>
          </p:cNvSpPr>
          <p:nvPr>
            <p:ph type="dt" sz="half" idx="10"/>
          </p:nvPr>
        </p:nvSpPr>
        <p:spPr/>
        <p:txBody>
          <a:bodyPr/>
          <a:lstStyle/>
          <a:p>
            <a:fld id="{915A8918-6CDC-2645-A395-D7B00762E4F8}" type="datetimeFigureOut">
              <a:rPr lang="es-ES" smtClean="0"/>
              <a:t>08/01/2025</a:t>
            </a:fld>
            <a:endParaRPr lang="es-ES"/>
          </a:p>
        </p:txBody>
      </p:sp>
      <p:sp>
        <p:nvSpPr>
          <p:cNvPr id="8" name="Marcador de pie de página 7">
            <a:extLst>
              <a:ext uri="{FF2B5EF4-FFF2-40B4-BE49-F238E27FC236}">
                <a16:creationId xmlns:a16="http://schemas.microsoft.com/office/drawing/2014/main" id="{45CB94BF-417C-5B89-FF25-A549B4DCAD4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A8284F9-05CA-AF95-3B48-6D2B1D5CB995}"/>
              </a:ext>
            </a:extLst>
          </p:cNvPr>
          <p:cNvSpPr>
            <a:spLocks noGrp="1"/>
          </p:cNvSpPr>
          <p:nvPr>
            <p:ph type="sldNum" sz="quarter" idx="12"/>
          </p:nvPr>
        </p:nvSpPr>
        <p:spPr/>
        <p:txBody>
          <a:bodyPr/>
          <a:lstStyle/>
          <a:p>
            <a:fld id="{E2A82812-39D0-7947-A38C-B689D42295D4}" type="slidenum">
              <a:rPr lang="es-ES" smtClean="0"/>
              <a:t>‹Nº›</a:t>
            </a:fld>
            <a:endParaRPr lang="es-ES"/>
          </a:p>
        </p:txBody>
      </p:sp>
    </p:spTree>
    <p:extLst>
      <p:ext uri="{BB962C8B-B14F-4D97-AF65-F5344CB8AC3E}">
        <p14:creationId xmlns:p14="http://schemas.microsoft.com/office/powerpoint/2010/main" val="4207090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57EDE-86A4-36C8-A333-3B1D8B67170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7BF331-263D-8DE9-53A8-E86EB7127EFE}"/>
              </a:ext>
            </a:extLst>
          </p:cNvPr>
          <p:cNvSpPr>
            <a:spLocks noGrp="1"/>
          </p:cNvSpPr>
          <p:nvPr>
            <p:ph type="dt" sz="half" idx="10"/>
          </p:nvPr>
        </p:nvSpPr>
        <p:spPr/>
        <p:txBody>
          <a:bodyPr/>
          <a:lstStyle/>
          <a:p>
            <a:fld id="{915A8918-6CDC-2645-A395-D7B00762E4F8}" type="datetimeFigureOut">
              <a:rPr lang="es-ES" smtClean="0"/>
              <a:t>08/01/2025</a:t>
            </a:fld>
            <a:endParaRPr lang="es-ES"/>
          </a:p>
        </p:txBody>
      </p:sp>
      <p:sp>
        <p:nvSpPr>
          <p:cNvPr id="4" name="Marcador de pie de página 3">
            <a:extLst>
              <a:ext uri="{FF2B5EF4-FFF2-40B4-BE49-F238E27FC236}">
                <a16:creationId xmlns:a16="http://schemas.microsoft.com/office/drawing/2014/main" id="{E4403872-012C-81CA-B158-CCDDCED334E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528F58-2DA9-EACF-465B-BE878C8EE467}"/>
              </a:ext>
            </a:extLst>
          </p:cNvPr>
          <p:cNvSpPr>
            <a:spLocks noGrp="1"/>
          </p:cNvSpPr>
          <p:nvPr>
            <p:ph type="sldNum" sz="quarter" idx="12"/>
          </p:nvPr>
        </p:nvSpPr>
        <p:spPr/>
        <p:txBody>
          <a:bodyPr/>
          <a:lstStyle/>
          <a:p>
            <a:fld id="{E2A82812-39D0-7947-A38C-B689D42295D4}" type="slidenum">
              <a:rPr lang="es-ES" smtClean="0"/>
              <a:t>‹Nº›</a:t>
            </a:fld>
            <a:endParaRPr lang="es-ES"/>
          </a:p>
        </p:txBody>
      </p:sp>
    </p:spTree>
    <p:extLst>
      <p:ext uri="{BB962C8B-B14F-4D97-AF65-F5344CB8AC3E}">
        <p14:creationId xmlns:p14="http://schemas.microsoft.com/office/powerpoint/2010/main" val="2045418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96297A0-704A-EF2B-773D-4E65974A7A8F}"/>
              </a:ext>
            </a:extLst>
          </p:cNvPr>
          <p:cNvSpPr>
            <a:spLocks noGrp="1"/>
          </p:cNvSpPr>
          <p:nvPr>
            <p:ph type="dt" sz="half" idx="10"/>
          </p:nvPr>
        </p:nvSpPr>
        <p:spPr/>
        <p:txBody>
          <a:bodyPr/>
          <a:lstStyle/>
          <a:p>
            <a:fld id="{915A8918-6CDC-2645-A395-D7B00762E4F8}" type="datetimeFigureOut">
              <a:rPr lang="es-ES" smtClean="0"/>
              <a:t>08/01/2025</a:t>
            </a:fld>
            <a:endParaRPr lang="es-ES"/>
          </a:p>
        </p:txBody>
      </p:sp>
      <p:sp>
        <p:nvSpPr>
          <p:cNvPr id="3" name="Marcador de pie de página 2">
            <a:extLst>
              <a:ext uri="{FF2B5EF4-FFF2-40B4-BE49-F238E27FC236}">
                <a16:creationId xmlns:a16="http://schemas.microsoft.com/office/drawing/2014/main" id="{81CEF591-5FD5-7971-4F58-2D1B1020003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895A84B-53D1-A538-0175-9942BEE18A65}"/>
              </a:ext>
            </a:extLst>
          </p:cNvPr>
          <p:cNvSpPr>
            <a:spLocks noGrp="1"/>
          </p:cNvSpPr>
          <p:nvPr>
            <p:ph type="sldNum" sz="quarter" idx="12"/>
          </p:nvPr>
        </p:nvSpPr>
        <p:spPr/>
        <p:txBody>
          <a:bodyPr/>
          <a:lstStyle/>
          <a:p>
            <a:fld id="{E2A82812-39D0-7947-A38C-B689D42295D4}" type="slidenum">
              <a:rPr lang="es-ES" smtClean="0"/>
              <a:t>‹Nº›</a:t>
            </a:fld>
            <a:endParaRPr lang="es-ES"/>
          </a:p>
        </p:txBody>
      </p:sp>
    </p:spTree>
    <p:extLst>
      <p:ext uri="{BB962C8B-B14F-4D97-AF65-F5344CB8AC3E}">
        <p14:creationId xmlns:p14="http://schemas.microsoft.com/office/powerpoint/2010/main" val="3618271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A51E85-CD5D-969D-4818-CCF48905BCA8}"/>
              </a:ext>
            </a:extLst>
          </p:cNvPr>
          <p:cNvSpPr>
            <a:spLocks noGrp="1"/>
          </p:cNvSpPr>
          <p:nvPr>
            <p:ph type="title"/>
          </p:nvPr>
        </p:nvSpPr>
        <p:spPr>
          <a:xfrm>
            <a:off x="840318" y="457200"/>
            <a:ext cx="393276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500304E-9DC5-05E0-A980-1B0981C438E1}"/>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B0979A1-9F9B-066A-5B33-FC8C9C43651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4280437-C382-C92A-283D-33489892A947}"/>
              </a:ext>
            </a:extLst>
          </p:cNvPr>
          <p:cNvSpPr>
            <a:spLocks noGrp="1"/>
          </p:cNvSpPr>
          <p:nvPr>
            <p:ph type="dt" sz="half" idx="10"/>
          </p:nvPr>
        </p:nvSpPr>
        <p:spPr/>
        <p:txBody>
          <a:bodyPr/>
          <a:lstStyle/>
          <a:p>
            <a:fld id="{915A8918-6CDC-2645-A395-D7B00762E4F8}" type="datetimeFigureOut">
              <a:rPr lang="es-ES" smtClean="0"/>
              <a:t>08/01/2025</a:t>
            </a:fld>
            <a:endParaRPr lang="es-ES"/>
          </a:p>
        </p:txBody>
      </p:sp>
      <p:sp>
        <p:nvSpPr>
          <p:cNvPr id="6" name="Marcador de pie de página 5">
            <a:extLst>
              <a:ext uri="{FF2B5EF4-FFF2-40B4-BE49-F238E27FC236}">
                <a16:creationId xmlns:a16="http://schemas.microsoft.com/office/drawing/2014/main" id="{D13C530D-23CE-F41E-E354-A207EF9F2DE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3B64FD4-44C8-981F-99EB-9ABBD2CACEDE}"/>
              </a:ext>
            </a:extLst>
          </p:cNvPr>
          <p:cNvSpPr>
            <a:spLocks noGrp="1"/>
          </p:cNvSpPr>
          <p:nvPr>
            <p:ph type="sldNum" sz="quarter" idx="12"/>
          </p:nvPr>
        </p:nvSpPr>
        <p:spPr/>
        <p:txBody>
          <a:bodyPr/>
          <a:lstStyle/>
          <a:p>
            <a:fld id="{E2A82812-39D0-7947-A38C-B689D42295D4}" type="slidenum">
              <a:rPr lang="es-ES" smtClean="0"/>
              <a:t>‹Nº›</a:t>
            </a:fld>
            <a:endParaRPr lang="es-ES"/>
          </a:p>
        </p:txBody>
      </p:sp>
    </p:spTree>
    <p:extLst>
      <p:ext uri="{BB962C8B-B14F-4D97-AF65-F5344CB8AC3E}">
        <p14:creationId xmlns:p14="http://schemas.microsoft.com/office/powerpoint/2010/main" val="1804707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80ED74-E3FC-C761-CF01-0268A9794D54}"/>
              </a:ext>
            </a:extLst>
          </p:cNvPr>
          <p:cNvSpPr>
            <a:spLocks noGrp="1"/>
          </p:cNvSpPr>
          <p:nvPr>
            <p:ph type="title"/>
          </p:nvPr>
        </p:nvSpPr>
        <p:spPr>
          <a:xfrm>
            <a:off x="840318" y="457200"/>
            <a:ext cx="393276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AE4408C-AA6E-C465-6A76-BD0D14E4D6DB}"/>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AB1E37D-6454-288B-7766-DC8078585B3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96C23E2-5826-7510-30A0-81051B5CE017}"/>
              </a:ext>
            </a:extLst>
          </p:cNvPr>
          <p:cNvSpPr>
            <a:spLocks noGrp="1"/>
          </p:cNvSpPr>
          <p:nvPr>
            <p:ph type="dt" sz="half" idx="10"/>
          </p:nvPr>
        </p:nvSpPr>
        <p:spPr/>
        <p:txBody>
          <a:bodyPr/>
          <a:lstStyle/>
          <a:p>
            <a:fld id="{915A8918-6CDC-2645-A395-D7B00762E4F8}" type="datetimeFigureOut">
              <a:rPr lang="es-ES" smtClean="0"/>
              <a:t>08/01/2025</a:t>
            </a:fld>
            <a:endParaRPr lang="es-ES"/>
          </a:p>
        </p:txBody>
      </p:sp>
      <p:sp>
        <p:nvSpPr>
          <p:cNvPr id="6" name="Marcador de pie de página 5">
            <a:extLst>
              <a:ext uri="{FF2B5EF4-FFF2-40B4-BE49-F238E27FC236}">
                <a16:creationId xmlns:a16="http://schemas.microsoft.com/office/drawing/2014/main" id="{01BBF84E-283D-F081-3236-55B677797AA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A21AD39-037A-E98F-232F-684EAA3FB46F}"/>
              </a:ext>
            </a:extLst>
          </p:cNvPr>
          <p:cNvSpPr>
            <a:spLocks noGrp="1"/>
          </p:cNvSpPr>
          <p:nvPr>
            <p:ph type="sldNum" sz="quarter" idx="12"/>
          </p:nvPr>
        </p:nvSpPr>
        <p:spPr/>
        <p:txBody>
          <a:bodyPr/>
          <a:lstStyle/>
          <a:p>
            <a:fld id="{E2A82812-39D0-7947-A38C-B689D42295D4}" type="slidenum">
              <a:rPr lang="es-ES" smtClean="0"/>
              <a:t>‹Nº›</a:t>
            </a:fld>
            <a:endParaRPr lang="es-ES"/>
          </a:p>
        </p:txBody>
      </p:sp>
    </p:spTree>
    <p:extLst>
      <p:ext uri="{BB962C8B-B14F-4D97-AF65-F5344CB8AC3E}">
        <p14:creationId xmlns:p14="http://schemas.microsoft.com/office/powerpoint/2010/main" val="45518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IERRE PRESENT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715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7BB0C-FAD8-9237-0194-D81F21C629D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B8D3C9-7D00-5290-CC76-187B0380F8E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14AFCE6-4448-7242-AB52-4F9D2266FD04}"/>
              </a:ext>
            </a:extLst>
          </p:cNvPr>
          <p:cNvSpPr>
            <a:spLocks noGrp="1"/>
          </p:cNvSpPr>
          <p:nvPr>
            <p:ph type="dt" sz="half" idx="10"/>
          </p:nvPr>
        </p:nvSpPr>
        <p:spPr/>
        <p:txBody>
          <a:bodyPr/>
          <a:lstStyle/>
          <a:p>
            <a:fld id="{915A8918-6CDC-2645-A395-D7B00762E4F8}" type="datetimeFigureOut">
              <a:rPr lang="es-ES" smtClean="0"/>
              <a:t>08/01/2025</a:t>
            </a:fld>
            <a:endParaRPr lang="es-ES"/>
          </a:p>
        </p:txBody>
      </p:sp>
      <p:sp>
        <p:nvSpPr>
          <p:cNvPr id="5" name="Marcador de pie de página 4">
            <a:extLst>
              <a:ext uri="{FF2B5EF4-FFF2-40B4-BE49-F238E27FC236}">
                <a16:creationId xmlns:a16="http://schemas.microsoft.com/office/drawing/2014/main" id="{50092DD6-9723-B142-7633-2270FDB765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C64BFE-6561-6728-B864-F5DFD50BFECC}"/>
              </a:ext>
            </a:extLst>
          </p:cNvPr>
          <p:cNvSpPr>
            <a:spLocks noGrp="1"/>
          </p:cNvSpPr>
          <p:nvPr>
            <p:ph type="sldNum" sz="quarter" idx="12"/>
          </p:nvPr>
        </p:nvSpPr>
        <p:spPr/>
        <p:txBody>
          <a:bodyPr/>
          <a:lstStyle/>
          <a:p>
            <a:fld id="{E2A82812-39D0-7947-A38C-B689D42295D4}" type="slidenum">
              <a:rPr lang="es-ES" smtClean="0"/>
              <a:t>‹Nº›</a:t>
            </a:fld>
            <a:endParaRPr lang="es-ES"/>
          </a:p>
        </p:txBody>
      </p:sp>
    </p:spTree>
    <p:extLst>
      <p:ext uri="{BB962C8B-B14F-4D97-AF65-F5344CB8AC3E}">
        <p14:creationId xmlns:p14="http://schemas.microsoft.com/office/powerpoint/2010/main" val="585974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C76A7E-A6BE-D758-86DD-A45A3B0B2B57}"/>
              </a:ext>
            </a:extLst>
          </p:cNvPr>
          <p:cNvSpPr>
            <a:spLocks noGrp="1"/>
          </p:cNvSpPr>
          <p:nvPr>
            <p:ph type="title" orient="vert"/>
          </p:nvPr>
        </p:nvSpPr>
        <p:spPr>
          <a:xfrm>
            <a:off x="8724901"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EA8B717-33B6-2DB3-CFEE-968DF4D243AD}"/>
              </a:ext>
            </a:extLst>
          </p:cNvPr>
          <p:cNvSpPr>
            <a:spLocks noGrp="1"/>
          </p:cNvSpPr>
          <p:nvPr>
            <p:ph type="body" orient="vert" idx="1"/>
          </p:nvPr>
        </p:nvSpPr>
        <p:spPr>
          <a:xfrm>
            <a:off x="838201" y="365125"/>
            <a:ext cx="76835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D1EC88-964A-D2ED-6ABC-1F7E4553AF04}"/>
              </a:ext>
            </a:extLst>
          </p:cNvPr>
          <p:cNvSpPr>
            <a:spLocks noGrp="1"/>
          </p:cNvSpPr>
          <p:nvPr>
            <p:ph type="dt" sz="half" idx="10"/>
          </p:nvPr>
        </p:nvSpPr>
        <p:spPr/>
        <p:txBody>
          <a:bodyPr/>
          <a:lstStyle/>
          <a:p>
            <a:fld id="{915A8918-6CDC-2645-A395-D7B00762E4F8}" type="datetimeFigureOut">
              <a:rPr lang="es-ES" smtClean="0"/>
              <a:t>08/01/2025</a:t>
            </a:fld>
            <a:endParaRPr lang="es-ES"/>
          </a:p>
        </p:txBody>
      </p:sp>
      <p:sp>
        <p:nvSpPr>
          <p:cNvPr id="5" name="Marcador de pie de página 4">
            <a:extLst>
              <a:ext uri="{FF2B5EF4-FFF2-40B4-BE49-F238E27FC236}">
                <a16:creationId xmlns:a16="http://schemas.microsoft.com/office/drawing/2014/main" id="{8418C011-B8BC-6B96-F18F-D0FA34D19BE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372BF09-3FF5-F733-7837-6EEBB664DB3D}"/>
              </a:ext>
            </a:extLst>
          </p:cNvPr>
          <p:cNvSpPr>
            <a:spLocks noGrp="1"/>
          </p:cNvSpPr>
          <p:nvPr>
            <p:ph type="sldNum" sz="quarter" idx="12"/>
          </p:nvPr>
        </p:nvSpPr>
        <p:spPr/>
        <p:txBody>
          <a:bodyPr/>
          <a:lstStyle/>
          <a:p>
            <a:fld id="{E2A82812-39D0-7947-A38C-B689D42295D4}" type="slidenum">
              <a:rPr lang="es-ES" smtClean="0"/>
              <a:t>‹Nº›</a:t>
            </a:fld>
            <a:endParaRPr lang="es-ES"/>
          </a:p>
        </p:txBody>
      </p:sp>
    </p:spTree>
    <p:extLst>
      <p:ext uri="{BB962C8B-B14F-4D97-AF65-F5344CB8AC3E}">
        <p14:creationId xmlns:p14="http://schemas.microsoft.com/office/powerpoint/2010/main" val="313495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r>
              <a:rPr lang="es-ES"/>
              <a:t>Texto subtítulo</a:t>
            </a:r>
            <a:endParaRPr lang="es-E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159203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s-ES"/>
              <a:t>Texto subtítulo</a:t>
            </a:r>
            <a:endParaRPr lang="es-E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817034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r>
              <a:rPr lang="es-ES"/>
              <a:t>Texto subtítulo</a:t>
            </a:r>
            <a:endParaRPr lang="es-E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114076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r>
              <a:rPr lang="es-ES"/>
              <a:t>Texto subtítulo</a:t>
            </a:r>
            <a:endParaRPr lang="es-E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876148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r>
              <a:rPr lang="es-ES"/>
              <a:t>Texto subtítulo</a:t>
            </a:r>
            <a:endParaRPr lang="es-E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1800429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r>
              <a:rPr lang="es-ES"/>
              <a:t>Texto subtítulo</a:t>
            </a:r>
            <a:endParaRPr lang="es-E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956363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ES"/>
              <a:t>Texto subtítulo</a:t>
            </a:r>
            <a:endParaRPr lang="es-E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489380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r>
              <a:rPr lang="es-ES"/>
              <a:t>Texto subtítulo</a:t>
            </a:r>
            <a:endParaRPr lang="es-E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57725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389945" y="3439453"/>
            <a:ext cx="9412111" cy="1369612"/>
          </a:xfrm>
        </p:spPr>
        <p:txBody>
          <a:bodyPr>
            <a:normAutofit/>
          </a:bodyPr>
          <a:lstStyle>
            <a:lvl1pPr>
              <a:defRPr sz="3300" baseline="0"/>
            </a:lvl1pPr>
          </a:lstStyle>
          <a:p>
            <a:r>
              <a:rPr lang="es-ES" dirty="0"/>
              <a:t>Haga clic para modificar el estilo de título del patrón</a:t>
            </a:r>
            <a:endParaRPr lang="en-US" dirty="0"/>
          </a:p>
        </p:txBody>
      </p:sp>
      <p:sp>
        <p:nvSpPr>
          <p:cNvPr id="6" name="Date Placeholder 3">
            <a:extLst>
              <a:ext uri="{FF2B5EF4-FFF2-40B4-BE49-F238E27FC236}">
                <a16:creationId xmlns:a16="http://schemas.microsoft.com/office/drawing/2014/main" id="{3D69C16A-DB90-44EE-8A50-C824FDAB926E}"/>
              </a:ext>
            </a:extLst>
          </p:cNvPr>
          <p:cNvSpPr>
            <a:spLocks noGrp="1"/>
          </p:cNvSpPr>
          <p:nvPr>
            <p:ph type="dt" sz="half" idx="2"/>
          </p:nvPr>
        </p:nvSpPr>
        <p:spPr>
          <a:xfrm>
            <a:off x="2798616" y="5495060"/>
            <a:ext cx="6622472" cy="490104"/>
          </a:xfrm>
          <a:prstGeom prst="rect">
            <a:avLst/>
          </a:prstGeom>
        </p:spPr>
        <p:txBody>
          <a:bodyPr/>
          <a:lstStyle>
            <a:lvl1pPr algn="ctr">
              <a:defRPr sz="1600" b="1" baseline="0">
                <a:solidFill>
                  <a:schemeClr val="tx1">
                    <a:lumMod val="50000"/>
                    <a:lumOff val="50000"/>
                  </a:schemeClr>
                </a:solidFill>
              </a:defRPr>
            </a:lvl1pPr>
          </a:lstStyle>
          <a:p>
            <a:r>
              <a:rPr lang="es-ES" dirty="0"/>
              <a:t>Texto subtítulo</a:t>
            </a:r>
          </a:p>
        </p:txBody>
      </p:sp>
    </p:spTree>
    <p:extLst>
      <p:ext uri="{BB962C8B-B14F-4D97-AF65-F5344CB8AC3E}">
        <p14:creationId xmlns:p14="http://schemas.microsoft.com/office/powerpoint/2010/main" val="4278757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r>
              <a:rPr lang="es-ES"/>
              <a:t>Texto subtítulo</a:t>
            </a:r>
            <a:endParaRPr lang="es-E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881995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s-ES"/>
              <a:t>Texto subtítulo</a:t>
            </a:r>
            <a:endParaRPr lang="es-E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303373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s-ES"/>
              <a:t>Texto subtítulo</a:t>
            </a:r>
            <a:endParaRPr lang="es-E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0799594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389945" y="3439453"/>
            <a:ext cx="9412111" cy="1369612"/>
          </a:xfrm>
        </p:spPr>
        <p:txBody>
          <a:bodyPr>
            <a:normAutofit/>
          </a:bodyPr>
          <a:lstStyle>
            <a:lvl1pPr>
              <a:defRPr sz="3300" baseline="0"/>
            </a:lvl1pPr>
          </a:lstStyle>
          <a:p>
            <a:r>
              <a:rPr lang="es-ES" dirty="0"/>
              <a:t>Haga clic para modificar el estilo de título del patrón</a:t>
            </a:r>
            <a:endParaRPr lang="en-US" dirty="0"/>
          </a:p>
        </p:txBody>
      </p:sp>
      <p:sp>
        <p:nvSpPr>
          <p:cNvPr id="6" name="Date Placeholder 3">
            <a:extLst>
              <a:ext uri="{FF2B5EF4-FFF2-40B4-BE49-F238E27FC236}">
                <a16:creationId xmlns:a16="http://schemas.microsoft.com/office/drawing/2014/main" id="{3D69C16A-DB90-44EE-8A50-C824FDAB926E}"/>
              </a:ext>
            </a:extLst>
          </p:cNvPr>
          <p:cNvSpPr>
            <a:spLocks noGrp="1"/>
          </p:cNvSpPr>
          <p:nvPr>
            <p:ph type="dt" sz="half" idx="2"/>
          </p:nvPr>
        </p:nvSpPr>
        <p:spPr>
          <a:xfrm>
            <a:off x="2798616" y="5495060"/>
            <a:ext cx="6622472" cy="490104"/>
          </a:xfrm>
          <a:prstGeom prst="rect">
            <a:avLst/>
          </a:prstGeom>
        </p:spPr>
        <p:txBody>
          <a:bodyPr/>
          <a:lstStyle>
            <a:lvl1pPr algn="ctr">
              <a:defRPr sz="1600" b="1" baseline="0">
                <a:solidFill>
                  <a:schemeClr val="tx1">
                    <a:lumMod val="50000"/>
                    <a:lumOff val="50000"/>
                  </a:schemeClr>
                </a:solidFill>
              </a:defRPr>
            </a:lvl1pPr>
          </a:lstStyle>
          <a:p>
            <a:r>
              <a:rPr lang="es-ES" dirty="0"/>
              <a:t>Texto subtítulo</a:t>
            </a:r>
          </a:p>
        </p:txBody>
      </p:sp>
      <p:pic>
        <p:nvPicPr>
          <p:cNvPr id="4" name="Imagen 3">
            <a:extLst>
              <a:ext uri="{FF2B5EF4-FFF2-40B4-BE49-F238E27FC236}">
                <a16:creationId xmlns:a16="http://schemas.microsoft.com/office/drawing/2014/main" id="{1D414633-44AF-4474-9417-AC2234FA8C50}"/>
              </a:ext>
            </a:extLst>
          </p:cNvPr>
          <p:cNvPicPr>
            <a:picLocks noChangeAspect="1"/>
          </p:cNvPicPr>
          <p:nvPr userDrawn="1"/>
        </p:nvPicPr>
        <p:blipFill>
          <a:blip r:embed="rId2"/>
          <a:stretch>
            <a:fillRect/>
          </a:stretch>
        </p:blipFill>
        <p:spPr>
          <a:xfrm>
            <a:off x="3010163" y="1551632"/>
            <a:ext cx="6171670" cy="1576218"/>
          </a:xfrm>
          <a:prstGeom prst="rect">
            <a:avLst/>
          </a:prstGeom>
        </p:spPr>
      </p:pic>
    </p:spTree>
    <p:extLst>
      <p:ext uri="{BB962C8B-B14F-4D97-AF65-F5344CB8AC3E}">
        <p14:creationId xmlns:p14="http://schemas.microsoft.com/office/powerpoint/2010/main" val="4290709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38579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169930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dirty="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8040854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055301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0289226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80235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TRÓN DIAPOSITIVA 1">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14FBB6A4-6906-5359-FDD6-C18A9263D390}"/>
              </a:ext>
            </a:extLst>
          </p:cNvPr>
          <p:cNvSpPr>
            <a:spLocks noGrp="1"/>
          </p:cNvSpPr>
          <p:nvPr>
            <p:ph idx="1"/>
          </p:nvPr>
        </p:nvSpPr>
        <p:spPr>
          <a:xfrm>
            <a:off x="824028" y="1228034"/>
            <a:ext cx="10345019" cy="2738056"/>
          </a:xfrm>
          <a:prstGeom prst="rect">
            <a:avLst/>
          </a:prstGeom>
        </p:spPr>
        <p:txBody>
          <a:bodyPr/>
          <a:lstStyle>
            <a:lvl1pPr marL="0" indent="0">
              <a:buNone/>
              <a:defRPr sz="1800" b="1" i="0" baseline="0"/>
            </a:lvl1pPr>
            <a:lvl2pPr>
              <a:defRPr sz="1800" baseline="0"/>
            </a:lvl2pPr>
            <a:lvl3pPr>
              <a:defRPr sz="1400" baseline="0"/>
            </a:lvl3pPr>
          </a:lstStyle>
          <a:p>
            <a:pPr lvl="0"/>
            <a:r>
              <a:rPr lang="es-ES" dirty="0"/>
              <a:t>Haga clic para modificar los estilos de texto</a:t>
            </a:r>
          </a:p>
          <a:p>
            <a:pPr lvl="1"/>
            <a:r>
              <a:rPr lang="es-ES" dirty="0"/>
              <a:t>Segundo nivel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s-ES" dirty="0"/>
              <a:t>Segundo nivel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s-ES" dirty="0"/>
              <a:t>Segundo nivel</a:t>
            </a:r>
          </a:p>
          <a:p>
            <a:pPr lvl="1"/>
            <a:endParaRPr lang="es-ES" dirty="0"/>
          </a:p>
        </p:txBody>
      </p:sp>
      <p:sp>
        <p:nvSpPr>
          <p:cNvPr id="6" name="Título 5">
            <a:extLst>
              <a:ext uri="{FF2B5EF4-FFF2-40B4-BE49-F238E27FC236}">
                <a16:creationId xmlns:a16="http://schemas.microsoft.com/office/drawing/2014/main" id="{8EB3536E-BE25-7468-481B-E67787E97322}"/>
              </a:ext>
            </a:extLst>
          </p:cNvPr>
          <p:cNvSpPr>
            <a:spLocks noGrp="1"/>
          </p:cNvSpPr>
          <p:nvPr>
            <p:ph type="title"/>
          </p:nvPr>
        </p:nvSpPr>
        <p:spPr>
          <a:xfrm>
            <a:off x="838197" y="451355"/>
            <a:ext cx="10515600" cy="474435"/>
          </a:xfrm>
          <a:prstGeom prst="rect">
            <a:avLst/>
          </a:prstGeom>
        </p:spPr>
        <p:txBody>
          <a:bodyPr/>
          <a:lstStyle/>
          <a:p>
            <a:r>
              <a:rPr lang="es-ES" dirty="0"/>
              <a:t>Haga clic para modificar el estilo de título del patrón</a:t>
            </a:r>
          </a:p>
        </p:txBody>
      </p:sp>
    </p:spTree>
    <p:extLst>
      <p:ext uri="{BB962C8B-B14F-4D97-AF65-F5344CB8AC3E}">
        <p14:creationId xmlns:p14="http://schemas.microsoft.com/office/powerpoint/2010/main" val="605689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71" userDrawn="1">
          <p15:clr>
            <a:srgbClr val="FBAE40"/>
          </p15:clr>
        </p15:guide>
        <p15:guide id="3" pos="60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0238349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6947971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3709552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580629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876296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PATRON DIAPOSITIVA 2">
    <p:spTree>
      <p:nvGrpSpPr>
        <p:cNvPr id="1" name=""/>
        <p:cNvGrpSpPr/>
        <p:nvPr/>
      </p:nvGrpSpPr>
      <p:grpSpPr>
        <a:xfrm>
          <a:off x="0" y="0"/>
          <a:ext cx="0" cy="0"/>
          <a:chOff x="0" y="0"/>
          <a:chExt cx="0" cy="0"/>
        </a:xfrm>
      </p:grpSpPr>
      <p:sp>
        <p:nvSpPr>
          <p:cNvPr id="12" name="Marcador de contenido 2">
            <a:extLst>
              <a:ext uri="{FF2B5EF4-FFF2-40B4-BE49-F238E27FC236}">
                <a16:creationId xmlns:a16="http://schemas.microsoft.com/office/drawing/2014/main" id="{5076F962-390E-58BD-5CC1-E2ADA326E2F1}"/>
              </a:ext>
            </a:extLst>
          </p:cNvPr>
          <p:cNvSpPr>
            <a:spLocks noGrp="1"/>
          </p:cNvSpPr>
          <p:nvPr>
            <p:ph idx="1"/>
          </p:nvPr>
        </p:nvSpPr>
        <p:spPr>
          <a:xfrm>
            <a:off x="3597630" y="1625600"/>
            <a:ext cx="7589660" cy="4004733"/>
          </a:xfrm>
          <a:prstGeom prst="rect">
            <a:avLst/>
          </a:prstGeom>
        </p:spPr>
        <p:txBody>
          <a:bodyPr/>
          <a:lstStyle>
            <a:lvl1pPr marL="0" indent="0">
              <a:buNone/>
              <a:defRPr sz="1800" b="1" i="0" baseline="0"/>
            </a:lvl1pPr>
            <a:lvl2pPr>
              <a:defRPr sz="1800" baseline="0"/>
            </a:lvl2pPr>
            <a:lvl3pPr>
              <a:defRPr sz="1400" baseline="0"/>
            </a:lvl3pPr>
          </a:lstStyle>
          <a:p>
            <a:pPr lvl="0"/>
            <a:r>
              <a:rPr lang="es-ES" dirty="0"/>
              <a:t>Haga clic para modificar los estilos de texto</a:t>
            </a:r>
          </a:p>
          <a:p>
            <a:pPr lvl="1"/>
            <a:r>
              <a:rPr lang="es-ES" dirty="0"/>
              <a:t>Segundo nivel</a:t>
            </a:r>
          </a:p>
          <a:p>
            <a:pPr lvl="2"/>
            <a:r>
              <a:rPr lang="es-ES" dirty="0"/>
              <a:t>Tercer nivel</a:t>
            </a:r>
          </a:p>
        </p:txBody>
      </p:sp>
      <p:sp>
        <p:nvSpPr>
          <p:cNvPr id="2" name="Título 5">
            <a:extLst>
              <a:ext uri="{FF2B5EF4-FFF2-40B4-BE49-F238E27FC236}">
                <a16:creationId xmlns:a16="http://schemas.microsoft.com/office/drawing/2014/main" id="{ABB8FA10-771E-2F2B-2C08-74682042D6C7}"/>
              </a:ext>
            </a:extLst>
          </p:cNvPr>
          <p:cNvSpPr>
            <a:spLocks noGrp="1"/>
          </p:cNvSpPr>
          <p:nvPr>
            <p:ph type="title"/>
          </p:nvPr>
        </p:nvSpPr>
        <p:spPr>
          <a:xfrm>
            <a:off x="838197" y="451355"/>
            <a:ext cx="10515600" cy="474435"/>
          </a:xfrm>
          <a:prstGeom prst="rect">
            <a:avLst/>
          </a:prstGeom>
        </p:spPr>
        <p:txBody>
          <a:bodyPr/>
          <a:lstStyle/>
          <a:p>
            <a:r>
              <a:rPr lang="es-ES" dirty="0"/>
              <a:t>Haga clic para modificar el estilo de título del patrón</a:t>
            </a:r>
          </a:p>
        </p:txBody>
      </p:sp>
      <p:pic>
        <p:nvPicPr>
          <p:cNvPr id="4" name="Imagen 3">
            <a:extLst>
              <a:ext uri="{FF2B5EF4-FFF2-40B4-BE49-F238E27FC236}">
                <a16:creationId xmlns:a16="http://schemas.microsoft.com/office/drawing/2014/main" id="{76DE3880-2328-4872-A402-C9FA9E3C382B}"/>
              </a:ext>
            </a:extLst>
          </p:cNvPr>
          <p:cNvPicPr>
            <a:picLocks noChangeAspect="1"/>
          </p:cNvPicPr>
          <p:nvPr userDrawn="1"/>
        </p:nvPicPr>
        <p:blipFill>
          <a:blip r:embed="rId2"/>
          <a:stretch>
            <a:fillRect/>
          </a:stretch>
        </p:blipFill>
        <p:spPr>
          <a:xfrm>
            <a:off x="8516937" y="5865865"/>
            <a:ext cx="3476625" cy="887915"/>
          </a:xfrm>
          <a:prstGeom prst="rect">
            <a:avLst/>
          </a:prstGeom>
        </p:spPr>
      </p:pic>
    </p:spTree>
    <p:extLst>
      <p:ext uri="{BB962C8B-B14F-4D97-AF65-F5344CB8AC3E}">
        <p14:creationId xmlns:p14="http://schemas.microsoft.com/office/powerpoint/2010/main" val="8592463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1127183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0378930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dirty="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021218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18469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TRON DIAPOSITIVA 2">
    <p:spTree>
      <p:nvGrpSpPr>
        <p:cNvPr id="1" name=""/>
        <p:cNvGrpSpPr/>
        <p:nvPr/>
      </p:nvGrpSpPr>
      <p:grpSpPr>
        <a:xfrm>
          <a:off x="0" y="0"/>
          <a:ext cx="0" cy="0"/>
          <a:chOff x="0" y="0"/>
          <a:chExt cx="0" cy="0"/>
        </a:xfrm>
      </p:grpSpPr>
      <p:sp>
        <p:nvSpPr>
          <p:cNvPr id="12" name="Marcador de contenido 2">
            <a:extLst>
              <a:ext uri="{FF2B5EF4-FFF2-40B4-BE49-F238E27FC236}">
                <a16:creationId xmlns:a16="http://schemas.microsoft.com/office/drawing/2014/main" id="{5076F962-390E-58BD-5CC1-E2ADA326E2F1}"/>
              </a:ext>
            </a:extLst>
          </p:cNvPr>
          <p:cNvSpPr>
            <a:spLocks noGrp="1"/>
          </p:cNvSpPr>
          <p:nvPr>
            <p:ph idx="1"/>
          </p:nvPr>
        </p:nvSpPr>
        <p:spPr>
          <a:xfrm>
            <a:off x="3597630" y="1625600"/>
            <a:ext cx="7589660" cy="4004733"/>
          </a:xfrm>
          <a:prstGeom prst="rect">
            <a:avLst/>
          </a:prstGeom>
        </p:spPr>
        <p:txBody>
          <a:bodyPr/>
          <a:lstStyle>
            <a:lvl1pPr marL="0" indent="0">
              <a:buNone/>
              <a:defRPr sz="1800" b="1" i="0" baseline="0"/>
            </a:lvl1pPr>
            <a:lvl2pPr>
              <a:defRPr sz="1800" baseline="0"/>
            </a:lvl2pPr>
            <a:lvl3pPr>
              <a:defRPr sz="1400" baseline="0"/>
            </a:lvl3pPr>
          </a:lstStyle>
          <a:p>
            <a:pPr lvl="0"/>
            <a:r>
              <a:rPr lang="es-ES" dirty="0"/>
              <a:t>Haga clic para modificar los estilos de texto</a:t>
            </a:r>
          </a:p>
          <a:p>
            <a:pPr lvl="1"/>
            <a:r>
              <a:rPr lang="es-ES" dirty="0"/>
              <a:t>Segundo nivel</a:t>
            </a:r>
          </a:p>
          <a:p>
            <a:pPr lvl="2"/>
            <a:r>
              <a:rPr lang="es-ES" dirty="0"/>
              <a:t>Tercer nivel</a:t>
            </a:r>
          </a:p>
        </p:txBody>
      </p:sp>
      <p:sp>
        <p:nvSpPr>
          <p:cNvPr id="2" name="Título 5">
            <a:extLst>
              <a:ext uri="{FF2B5EF4-FFF2-40B4-BE49-F238E27FC236}">
                <a16:creationId xmlns:a16="http://schemas.microsoft.com/office/drawing/2014/main" id="{ABB8FA10-771E-2F2B-2C08-74682042D6C7}"/>
              </a:ext>
            </a:extLst>
          </p:cNvPr>
          <p:cNvSpPr>
            <a:spLocks noGrp="1"/>
          </p:cNvSpPr>
          <p:nvPr>
            <p:ph type="title"/>
          </p:nvPr>
        </p:nvSpPr>
        <p:spPr>
          <a:xfrm>
            <a:off x="838197" y="451355"/>
            <a:ext cx="10515600" cy="474435"/>
          </a:xfrm>
          <a:prstGeom prst="rect">
            <a:avLst/>
          </a:prstGeom>
        </p:spPr>
        <p:txBody>
          <a:bodyPr/>
          <a:lstStyle/>
          <a:p>
            <a:r>
              <a:rPr lang="es-ES" dirty="0"/>
              <a:t>Haga clic para modificar el estilo de título del patrón</a:t>
            </a:r>
          </a:p>
        </p:txBody>
      </p:sp>
    </p:spTree>
    <p:extLst>
      <p:ext uri="{BB962C8B-B14F-4D97-AF65-F5344CB8AC3E}">
        <p14:creationId xmlns:p14="http://schemas.microsoft.com/office/powerpoint/2010/main" val="29562373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7840649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627278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3737139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0256033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5137987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7501735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7968453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208341"/>
      </p:ext>
    </p:extLst>
  </p:cSld>
  <p:clrMapOvr>
    <a:masterClrMapping/>
  </p:clrMapOvr>
  <p:extLst>
    <p:ext uri="{DCECCB84-F9BA-43D5-87BE-67443E8EF086}">
      <p15:sldGuideLst xmlns:p15="http://schemas.microsoft.com/office/powerpoint/2012/main">
        <p15:guide id="1" orient="horz" pos="2160">
          <p15:clr>
            <a:srgbClr val="FBAE40"/>
          </p15:clr>
        </p15:guide>
        <p15:guide id="2" pos="3871">
          <p15:clr>
            <a:srgbClr val="FBAE40"/>
          </p15:clr>
        </p15:guide>
        <p15:guide id="3" pos="57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TRÓN DIAPOSITIVA 3">
    <p:spTree>
      <p:nvGrpSpPr>
        <p:cNvPr id="1" name=""/>
        <p:cNvGrpSpPr/>
        <p:nvPr/>
      </p:nvGrpSpPr>
      <p:grpSpPr>
        <a:xfrm>
          <a:off x="0" y="0"/>
          <a:ext cx="0" cy="0"/>
          <a:chOff x="0" y="0"/>
          <a:chExt cx="0" cy="0"/>
        </a:xfrm>
      </p:grpSpPr>
      <p:sp>
        <p:nvSpPr>
          <p:cNvPr id="6" name="Marcador de contenido 1">
            <a:extLst>
              <a:ext uri="{FF2B5EF4-FFF2-40B4-BE49-F238E27FC236}">
                <a16:creationId xmlns:a16="http://schemas.microsoft.com/office/drawing/2014/main" id="{0059A42A-D274-CECE-0286-978F233432D9}"/>
              </a:ext>
            </a:extLst>
          </p:cNvPr>
          <p:cNvSpPr>
            <a:spLocks noGrp="1"/>
          </p:cNvSpPr>
          <p:nvPr>
            <p:ph idx="1"/>
          </p:nvPr>
        </p:nvSpPr>
        <p:spPr>
          <a:xfrm>
            <a:off x="3278975" y="1532082"/>
            <a:ext cx="7589660" cy="4004733"/>
          </a:xfrm>
          <a:prstGeom prst="rect">
            <a:avLst/>
          </a:prstGeom>
        </p:spPr>
        <p:txBody>
          <a:bodyPr/>
          <a:lstStyle>
            <a:lvl1pPr>
              <a:lnSpc>
                <a:spcPct val="100000"/>
              </a:lnSpc>
              <a:spcBef>
                <a:spcPts val="1200"/>
              </a:spcBef>
              <a:defRPr sz="1800" b="1" i="0" baseline="0">
                <a:latin typeface="Arial" panose="020B0604020202020204" pitchFamily="34" charset="0"/>
              </a:defRPr>
            </a:lvl1pPr>
          </a:lstStyle>
          <a:p>
            <a:pPr>
              <a:lnSpc>
                <a:spcPct val="100000"/>
              </a:lnSpc>
              <a:spcBef>
                <a:spcPts val="1200"/>
              </a:spcBef>
            </a:pPr>
            <a:r>
              <a:rPr lang="es-ES" i="0" dirty="0" err="1">
                <a:solidFill>
                  <a:srgbClr val="000000"/>
                </a:solidFill>
                <a:effectLst/>
                <a:latin typeface="Arial" panose="020B0604020202020204" pitchFamily="34" charset="0"/>
                <a:cs typeface="Arial" panose="020B0604020202020204" pitchFamily="34" charset="0"/>
              </a:rPr>
              <a:t>Lorem</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ipsum</a:t>
            </a:r>
            <a:r>
              <a:rPr lang="es-ES" i="0" dirty="0">
                <a:solidFill>
                  <a:srgbClr val="000000"/>
                </a:solidFill>
                <a:effectLst/>
                <a:latin typeface="Arial" panose="020B0604020202020204" pitchFamily="34" charset="0"/>
                <a:cs typeface="Arial" panose="020B0604020202020204" pitchFamily="34" charset="0"/>
              </a:rPr>
              <a:t> dolor </a:t>
            </a:r>
            <a:r>
              <a:rPr lang="es-ES" i="0" dirty="0" err="1">
                <a:solidFill>
                  <a:srgbClr val="000000"/>
                </a:solidFill>
                <a:effectLst/>
                <a:latin typeface="Arial" panose="020B0604020202020204" pitchFamily="34" charset="0"/>
                <a:cs typeface="Arial" panose="020B0604020202020204" pitchFamily="34" charset="0"/>
              </a:rPr>
              <a:t>sit</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amet</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consectetur</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adipiscing</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elit</a:t>
            </a:r>
            <a:r>
              <a:rPr lang="es-ES" i="0" dirty="0">
                <a:solidFill>
                  <a:srgbClr val="000000"/>
                </a:solidFill>
                <a:effectLst/>
                <a:latin typeface="Arial" panose="020B0604020202020204" pitchFamily="34" charset="0"/>
                <a:cs typeface="Arial" panose="020B0604020202020204" pitchFamily="34" charset="0"/>
              </a:rPr>
              <a:t>, sed do </a:t>
            </a:r>
            <a:r>
              <a:rPr lang="es-ES" i="0" dirty="0" err="1">
                <a:solidFill>
                  <a:srgbClr val="000000"/>
                </a:solidFill>
                <a:effectLst/>
                <a:latin typeface="Arial" panose="020B0604020202020204" pitchFamily="34" charset="0"/>
                <a:cs typeface="Arial" panose="020B0604020202020204" pitchFamily="34" charset="0"/>
              </a:rPr>
              <a:t>eiusmod</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tempor</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incididunt</a:t>
            </a:r>
            <a:r>
              <a:rPr lang="es-ES" i="0" dirty="0">
                <a:solidFill>
                  <a:srgbClr val="000000"/>
                </a:solidFill>
                <a:effectLst/>
                <a:latin typeface="Arial" panose="020B0604020202020204" pitchFamily="34" charset="0"/>
                <a:cs typeface="Arial" panose="020B0604020202020204" pitchFamily="34" charset="0"/>
              </a:rPr>
              <a:t> ut labore et </a:t>
            </a:r>
            <a:r>
              <a:rPr lang="es-ES" i="0" dirty="0" err="1">
                <a:solidFill>
                  <a:srgbClr val="000000"/>
                </a:solidFill>
                <a:effectLst/>
                <a:latin typeface="Arial" panose="020B0604020202020204" pitchFamily="34" charset="0"/>
                <a:cs typeface="Arial" panose="020B0604020202020204" pitchFamily="34" charset="0"/>
              </a:rPr>
              <a:t>dolore</a:t>
            </a:r>
            <a:r>
              <a:rPr lang="es-ES" i="0" dirty="0">
                <a:solidFill>
                  <a:srgbClr val="000000"/>
                </a:solidFill>
                <a:effectLst/>
                <a:latin typeface="Arial" panose="020B0604020202020204" pitchFamily="34" charset="0"/>
                <a:cs typeface="Arial" panose="020B0604020202020204" pitchFamily="34" charset="0"/>
              </a:rPr>
              <a:t> magna </a:t>
            </a:r>
            <a:r>
              <a:rPr lang="es-ES" i="0" dirty="0" err="1">
                <a:solidFill>
                  <a:srgbClr val="000000"/>
                </a:solidFill>
                <a:effectLst/>
                <a:latin typeface="Arial" panose="020B0604020202020204" pitchFamily="34" charset="0"/>
                <a:cs typeface="Arial" panose="020B0604020202020204" pitchFamily="34" charset="0"/>
              </a:rPr>
              <a:t>aliqua</a:t>
            </a:r>
            <a:r>
              <a:rPr lang="es-ES" i="0" dirty="0">
                <a:solidFill>
                  <a:srgbClr val="000000"/>
                </a:solidFill>
                <a:effectLst/>
                <a:latin typeface="Arial" panose="020B0604020202020204" pitchFamily="34" charset="0"/>
                <a:cs typeface="Arial" panose="020B0604020202020204" pitchFamily="34" charset="0"/>
              </a:rPr>
              <a:t>. Ut </a:t>
            </a:r>
            <a:r>
              <a:rPr lang="es-ES" i="0" dirty="0" err="1">
                <a:solidFill>
                  <a:srgbClr val="000000"/>
                </a:solidFill>
                <a:effectLst/>
                <a:latin typeface="Arial" panose="020B0604020202020204" pitchFamily="34" charset="0"/>
                <a:cs typeface="Arial" panose="020B0604020202020204" pitchFamily="34" charset="0"/>
              </a:rPr>
              <a:t>enim</a:t>
            </a:r>
            <a:r>
              <a:rPr lang="es-ES" i="0" dirty="0">
                <a:solidFill>
                  <a:srgbClr val="000000"/>
                </a:solidFill>
                <a:effectLst/>
                <a:latin typeface="Arial" panose="020B0604020202020204" pitchFamily="34" charset="0"/>
                <a:cs typeface="Arial" panose="020B0604020202020204" pitchFamily="34" charset="0"/>
              </a:rPr>
              <a:t> ad </a:t>
            </a:r>
            <a:r>
              <a:rPr lang="es-ES" i="0" dirty="0" err="1">
                <a:solidFill>
                  <a:srgbClr val="000000"/>
                </a:solidFill>
                <a:effectLst/>
                <a:latin typeface="Arial" panose="020B0604020202020204" pitchFamily="34" charset="0"/>
                <a:cs typeface="Arial" panose="020B0604020202020204" pitchFamily="34" charset="0"/>
              </a:rPr>
              <a:t>minim</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veniam</a:t>
            </a:r>
            <a:r>
              <a:rPr lang="es-ES" i="0" dirty="0">
                <a:solidFill>
                  <a:srgbClr val="000000"/>
                </a:solidFill>
                <a:effectLst/>
                <a:latin typeface="Arial" panose="020B0604020202020204" pitchFamily="34" charset="0"/>
                <a:cs typeface="Arial" panose="020B0604020202020204" pitchFamily="34" charset="0"/>
              </a:rPr>
              <a:t>, quis </a:t>
            </a:r>
            <a:r>
              <a:rPr lang="es-ES" i="0" dirty="0" err="1">
                <a:solidFill>
                  <a:srgbClr val="000000"/>
                </a:solidFill>
                <a:effectLst/>
                <a:latin typeface="Arial" panose="020B0604020202020204" pitchFamily="34" charset="0"/>
                <a:cs typeface="Arial" panose="020B0604020202020204" pitchFamily="34" charset="0"/>
              </a:rPr>
              <a:t>nostrud</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exercitation</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ullamco</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laboris</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nisi</a:t>
            </a:r>
            <a:r>
              <a:rPr lang="es-ES" i="0" dirty="0">
                <a:solidFill>
                  <a:srgbClr val="000000"/>
                </a:solidFill>
                <a:effectLst/>
                <a:latin typeface="Arial" panose="020B0604020202020204" pitchFamily="34" charset="0"/>
                <a:cs typeface="Arial" panose="020B0604020202020204" pitchFamily="34" charset="0"/>
              </a:rPr>
              <a:t> ut </a:t>
            </a:r>
            <a:r>
              <a:rPr lang="es-ES" i="0" dirty="0" err="1">
                <a:solidFill>
                  <a:srgbClr val="000000"/>
                </a:solidFill>
                <a:effectLst/>
                <a:latin typeface="Arial" panose="020B0604020202020204" pitchFamily="34" charset="0"/>
                <a:cs typeface="Arial" panose="020B0604020202020204" pitchFamily="34" charset="0"/>
              </a:rPr>
              <a:t>aliquip</a:t>
            </a:r>
            <a:r>
              <a:rPr lang="es-ES" i="0" dirty="0">
                <a:solidFill>
                  <a:srgbClr val="000000"/>
                </a:solidFill>
                <a:effectLst/>
                <a:latin typeface="Arial" panose="020B0604020202020204" pitchFamily="34" charset="0"/>
                <a:cs typeface="Arial" panose="020B0604020202020204" pitchFamily="34" charset="0"/>
              </a:rPr>
              <a:t> ex </a:t>
            </a:r>
            <a:r>
              <a:rPr lang="es-ES" i="0" dirty="0" err="1">
                <a:solidFill>
                  <a:srgbClr val="000000"/>
                </a:solidFill>
                <a:effectLst/>
                <a:latin typeface="Arial" panose="020B0604020202020204" pitchFamily="34" charset="0"/>
                <a:cs typeface="Arial" panose="020B0604020202020204" pitchFamily="34" charset="0"/>
              </a:rPr>
              <a:t>ea</a:t>
            </a:r>
            <a:r>
              <a:rPr lang="es-ES" i="0" dirty="0">
                <a:solidFill>
                  <a:srgbClr val="000000"/>
                </a:solidFill>
                <a:effectLst/>
                <a:latin typeface="Arial" panose="020B0604020202020204" pitchFamily="34" charset="0"/>
                <a:cs typeface="Arial" panose="020B0604020202020204" pitchFamily="34" charset="0"/>
              </a:rPr>
              <a:t> commodo </a:t>
            </a:r>
            <a:r>
              <a:rPr lang="es-ES" i="0" dirty="0" err="1">
                <a:solidFill>
                  <a:srgbClr val="000000"/>
                </a:solidFill>
                <a:effectLst/>
                <a:latin typeface="Arial" panose="020B0604020202020204" pitchFamily="34" charset="0"/>
                <a:cs typeface="Arial" panose="020B0604020202020204" pitchFamily="34" charset="0"/>
              </a:rPr>
              <a:t>consequat</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Duis</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aute</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irure</a:t>
            </a:r>
            <a:r>
              <a:rPr lang="es-ES" i="0" dirty="0">
                <a:solidFill>
                  <a:srgbClr val="000000"/>
                </a:solidFill>
                <a:effectLst/>
                <a:latin typeface="Arial" panose="020B0604020202020204" pitchFamily="34" charset="0"/>
                <a:cs typeface="Arial" panose="020B0604020202020204" pitchFamily="34" charset="0"/>
              </a:rPr>
              <a:t> dolor in </a:t>
            </a:r>
            <a:r>
              <a:rPr lang="es-ES" i="0" dirty="0" err="1">
                <a:solidFill>
                  <a:srgbClr val="000000"/>
                </a:solidFill>
                <a:effectLst/>
                <a:latin typeface="Arial" panose="020B0604020202020204" pitchFamily="34" charset="0"/>
                <a:cs typeface="Arial" panose="020B0604020202020204" pitchFamily="34" charset="0"/>
              </a:rPr>
              <a:t>reprehenderit</a:t>
            </a:r>
            <a:r>
              <a:rPr lang="es-ES" i="0" dirty="0">
                <a:solidFill>
                  <a:srgbClr val="000000"/>
                </a:solidFill>
                <a:effectLst/>
                <a:latin typeface="Arial" panose="020B0604020202020204" pitchFamily="34" charset="0"/>
                <a:cs typeface="Arial" panose="020B0604020202020204" pitchFamily="34" charset="0"/>
              </a:rPr>
              <a:t> in </a:t>
            </a:r>
            <a:r>
              <a:rPr lang="es-ES" i="0" dirty="0" err="1">
                <a:solidFill>
                  <a:srgbClr val="000000"/>
                </a:solidFill>
                <a:effectLst/>
                <a:latin typeface="Arial" panose="020B0604020202020204" pitchFamily="34" charset="0"/>
                <a:cs typeface="Arial" panose="020B0604020202020204" pitchFamily="34" charset="0"/>
              </a:rPr>
              <a:t>voluptate</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velit</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esse</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cillum</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dolore</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eu</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fugiat</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nulla</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pariatur</a:t>
            </a:r>
            <a:r>
              <a:rPr lang="es-ES" i="0" dirty="0">
                <a:solidFill>
                  <a:srgbClr val="000000"/>
                </a:solidFill>
                <a:effectLst/>
                <a:latin typeface="Arial" panose="020B0604020202020204" pitchFamily="34" charset="0"/>
                <a:cs typeface="Arial" panose="020B0604020202020204" pitchFamily="34" charset="0"/>
              </a:rPr>
              <a:t>.</a:t>
            </a:r>
          </a:p>
          <a:p>
            <a:pPr>
              <a:lnSpc>
                <a:spcPct val="100000"/>
              </a:lnSpc>
              <a:spcBef>
                <a:spcPts val="1200"/>
              </a:spcBef>
            </a:pPr>
            <a:r>
              <a:rPr lang="es-ES" i="0" dirty="0" err="1">
                <a:solidFill>
                  <a:srgbClr val="000000"/>
                </a:solidFill>
                <a:effectLst/>
                <a:latin typeface="Arial" panose="020B0604020202020204" pitchFamily="34" charset="0"/>
                <a:cs typeface="Arial" panose="020B0604020202020204" pitchFamily="34" charset="0"/>
              </a:rPr>
              <a:t>Excepteur</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sint</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occaecat</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cupidatat</a:t>
            </a:r>
            <a:r>
              <a:rPr lang="es-ES" i="0" dirty="0">
                <a:solidFill>
                  <a:srgbClr val="000000"/>
                </a:solidFill>
                <a:effectLst/>
                <a:latin typeface="Arial" panose="020B0604020202020204" pitchFamily="34" charset="0"/>
                <a:cs typeface="Arial" panose="020B0604020202020204" pitchFamily="34" charset="0"/>
              </a:rPr>
              <a:t> non </a:t>
            </a:r>
            <a:r>
              <a:rPr lang="es-ES" i="0" dirty="0" err="1">
                <a:solidFill>
                  <a:srgbClr val="000000"/>
                </a:solidFill>
                <a:effectLst/>
                <a:latin typeface="Arial" panose="020B0604020202020204" pitchFamily="34" charset="0"/>
                <a:cs typeface="Arial" panose="020B0604020202020204" pitchFamily="34" charset="0"/>
              </a:rPr>
              <a:t>proident</a:t>
            </a:r>
            <a:r>
              <a:rPr lang="es-ES" i="0" dirty="0">
                <a:solidFill>
                  <a:srgbClr val="000000"/>
                </a:solidFill>
                <a:effectLst/>
                <a:latin typeface="Arial" panose="020B0604020202020204" pitchFamily="34" charset="0"/>
                <a:cs typeface="Arial" panose="020B0604020202020204" pitchFamily="34" charset="0"/>
              </a:rPr>
              <a:t>, sunt in culpa qui </a:t>
            </a:r>
            <a:r>
              <a:rPr lang="es-ES" i="0" dirty="0" err="1">
                <a:solidFill>
                  <a:srgbClr val="000000"/>
                </a:solidFill>
                <a:effectLst/>
                <a:latin typeface="Arial" panose="020B0604020202020204" pitchFamily="34" charset="0"/>
                <a:cs typeface="Arial" panose="020B0604020202020204" pitchFamily="34" charset="0"/>
              </a:rPr>
              <a:t>officia</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deserunt</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mollit</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anim</a:t>
            </a:r>
            <a:r>
              <a:rPr lang="es-ES" i="0" dirty="0">
                <a:solidFill>
                  <a:srgbClr val="000000"/>
                </a:solidFill>
                <a:effectLst/>
                <a:latin typeface="Arial" panose="020B0604020202020204" pitchFamily="34" charset="0"/>
                <a:cs typeface="Arial" panose="020B0604020202020204" pitchFamily="34" charset="0"/>
              </a:rPr>
              <a:t> id </a:t>
            </a:r>
            <a:r>
              <a:rPr lang="es-ES" i="0" dirty="0" err="1">
                <a:solidFill>
                  <a:srgbClr val="000000"/>
                </a:solidFill>
                <a:effectLst/>
                <a:latin typeface="Arial" panose="020B0604020202020204" pitchFamily="34" charset="0"/>
                <a:cs typeface="Arial" panose="020B0604020202020204" pitchFamily="34" charset="0"/>
              </a:rPr>
              <a:t>est</a:t>
            </a:r>
            <a:r>
              <a:rPr lang="es-ES" i="0" dirty="0">
                <a:solidFill>
                  <a:srgbClr val="000000"/>
                </a:solidFill>
                <a:effectLst/>
                <a:latin typeface="Arial" panose="020B0604020202020204" pitchFamily="34" charset="0"/>
                <a:cs typeface="Arial" panose="020B0604020202020204" pitchFamily="34" charset="0"/>
              </a:rPr>
              <a:t> </a:t>
            </a:r>
            <a:r>
              <a:rPr lang="es-ES" i="0" dirty="0" err="1">
                <a:solidFill>
                  <a:srgbClr val="000000"/>
                </a:solidFill>
                <a:effectLst/>
                <a:latin typeface="Arial" panose="020B0604020202020204" pitchFamily="34" charset="0"/>
                <a:cs typeface="Arial" panose="020B0604020202020204" pitchFamily="34" charset="0"/>
              </a:rPr>
              <a:t>laborum</a:t>
            </a:r>
            <a:endParaRPr lang="es-ES" dirty="0">
              <a:latin typeface="Arial" panose="020B0604020202020204" pitchFamily="34" charset="0"/>
              <a:cs typeface="Arial" panose="020B0604020202020204" pitchFamily="34" charset="0"/>
            </a:endParaRPr>
          </a:p>
        </p:txBody>
      </p:sp>
      <p:sp>
        <p:nvSpPr>
          <p:cNvPr id="8" name="Título 5">
            <a:extLst>
              <a:ext uri="{FF2B5EF4-FFF2-40B4-BE49-F238E27FC236}">
                <a16:creationId xmlns:a16="http://schemas.microsoft.com/office/drawing/2014/main" id="{EBF26F0D-62A9-E78D-6593-26FF5CE0A9F6}"/>
              </a:ext>
            </a:extLst>
          </p:cNvPr>
          <p:cNvSpPr>
            <a:spLocks noGrp="1"/>
          </p:cNvSpPr>
          <p:nvPr>
            <p:ph type="title"/>
          </p:nvPr>
        </p:nvSpPr>
        <p:spPr>
          <a:xfrm>
            <a:off x="838197" y="451355"/>
            <a:ext cx="10515600" cy="474435"/>
          </a:xfrm>
          <a:prstGeom prst="rect">
            <a:avLst/>
          </a:prstGeom>
        </p:spPr>
        <p:txBody>
          <a:bodyPr/>
          <a:lstStyle/>
          <a:p>
            <a:r>
              <a:rPr lang="es-ES" dirty="0"/>
              <a:t>Haga clic para modificar el estilo de título del patrón</a:t>
            </a:r>
          </a:p>
        </p:txBody>
      </p:sp>
    </p:spTree>
    <p:extLst>
      <p:ext uri="{BB962C8B-B14F-4D97-AF65-F5344CB8AC3E}">
        <p14:creationId xmlns:p14="http://schemas.microsoft.com/office/powerpoint/2010/main" val="16016777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14" name="Título 5">
            <a:extLst>
              <a:ext uri="{FF2B5EF4-FFF2-40B4-BE49-F238E27FC236}">
                <a16:creationId xmlns:a16="http://schemas.microsoft.com/office/drawing/2014/main" id="{2483FAEF-2BDA-118E-C535-50C2BB3B4137}"/>
              </a:ext>
            </a:extLst>
          </p:cNvPr>
          <p:cNvSpPr>
            <a:spLocks noGrp="1"/>
          </p:cNvSpPr>
          <p:nvPr>
            <p:ph type="title"/>
          </p:nvPr>
        </p:nvSpPr>
        <p:spPr>
          <a:xfrm>
            <a:off x="838197" y="451355"/>
            <a:ext cx="10515600" cy="474435"/>
          </a:xfrm>
          <a:prstGeom prst="rect">
            <a:avLst/>
          </a:prstGeom>
        </p:spPr>
        <p:txBody>
          <a:bodyPr/>
          <a:lstStyle/>
          <a:p>
            <a:r>
              <a:rPr lang="es-ES" dirty="0"/>
              <a:t>Haga clic para modificar el estilo de título del patrón</a:t>
            </a:r>
          </a:p>
        </p:txBody>
      </p:sp>
    </p:spTree>
    <p:extLst>
      <p:ext uri="{BB962C8B-B14F-4D97-AF65-F5344CB8AC3E}">
        <p14:creationId xmlns:p14="http://schemas.microsoft.com/office/powerpoint/2010/main" val="292838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71" userDrawn="1">
          <p15:clr>
            <a:srgbClr val="FBAE40"/>
          </p15:clr>
        </p15:guide>
        <p15:guide id="3" pos="57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16" name="Título 5">
            <a:extLst>
              <a:ext uri="{FF2B5EF4-FFF2-40B4-BE49-F238E27FC236}">
                <a16:creationId xmlns:a16="http://schemas.microsoft.com/office/drawing/2014/main" id="{6BDE8CC0-8504-B662-3001-E70C6759D835}"/>
              </a:ext>
            </a:extLst>
          </p:cNvPr>
          <p:cNvSpPr>
            <a:spLocks noGrp="1"/>
          </p:cNvSpPr>
          <p:nvPr>
            <p:ph type="title"/>
          </p:nvPr>
        </p:nvSpPr>
        <p:spPr>
          <a:xfrm>
            <a:off x="838197" y="451355"/>
            <a:ext cx="10515600" cy="474435"/>
          </a:xfrm>
          <a:prstGeom prst="rect">
            <a:avLst/>
          </a:prstGeom>
        </p:spPr>
        <p:txBody>
          <a:bodyPr/>
          <a:lstStyle/>
          <a:p>
            <a:r>
              <a:rPr lang="es-ES" dirty="0"/>
              <a:t>Haga clic para modificar el estilo de título del patrón</a:t>
            </a:r>
          </a:p>
        </p:txBody>
      </p:sp>
    </p:spTree>
    <p:extLst>
      <p:ext uri="{BB962C8B-B14F-4D97-AF65-F5344CB8AC3E}">
        <p14:creationId xmlns:p14="http://schemas.microsoft.com/office/powerpoint/2010/main" val="41814278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3" name="Título 5">
            <a:extLst>
              <a:ext uri="{FF2B5EF4-FFF2-40B4-BE49-F238E27FC236}">
                <a16:creationId xmlns:a16="http://schemas.microsoft.com/office/drawing/2014/main" id="{9DACB1E9-2C7D-3988-AA9C-FC2191268AD7}"/>
              </a:ext>
            </a:extLst>
          </p:cNvPr>
          <p:cNvSpPr>
            <a:spLocks noGrp="1"/>
          </p:cNvSpPr>
          <p:nvPr>
            <p:ph type="title"/>
          </p:nvPr>
        </p:nvSpPr>
        <p:spPr>
          <a:xfrm>
            <a:off x="838197" y="451355"/>
            <a:ext cx="10515600" cy="474435"/>
          </a:xfrm>
          <a:prstGeom prst="rect">
            <a:avLst/>
          </a:prstGeom>
        </p:spPr>
        <p:txBody>
          <a:bodyPr/>
          <a:lstStyle/>
          <a:p>
            <a:r>
              <a:rPr lang="es-ES" dirty="0"/>
              <a:t>Haga clic para modificar el estilo de título del patrón</a:t>
            </a:r>
          </a:p>
        </p:txBody>
      </p:sp>
    </p:spTree>
    <p:extLst>
      <p:ext uri="{BB962C8B-B14F-4D97-AF65-F5344CB8AC3E}">
        <p14:creationId xmlns:p14="http://schemas.microsoft.com/office/powerpoint/2010/main" val="1782152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1.jpg"/><Relationship Id="rId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4.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jpg"/><Relationship Id="rId5" Type="http://schemas.openxmlformats.org/officeDocument/2006/relationships/slideLayout" Target="../slideLayouts/slideLayout8.xml"/><Relationship Id="rId10" Type="http://schemas.openxmlformats.org/officeDocument/2006/relationships/image" Target="../media/image2.jpg"/><Relationship Id="rId4" Type="http://schemas.openxmlformats.org/officeDocument/2006/relationships/slideLayout" Target="../slideLayouts/slideLayout7.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7.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3.jp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1.jp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8.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3.jp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jp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9.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image" Target="../media/image3.jp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jp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AEE31DD8-3BF3-D249-F3DB-3D7DAFBFAF56}"/>
              </a:ext>
            </a:extLst>
          </p:cNvPr>
          <p:cNvPicPr>
            <a:picLocks noChangeAspect="1"/>
          </p:cNvPicPr>
          <p:nvPr userDrawn="1"/>
        </p:nvPicPr>
        <p:blipFill>
          <a:blip r:embed="rId2"/>
          <a:stretch>
            <a:fillRect/>
          </a:stretch>
        </p:blipFill>
        <p:spPr>
          <a:xfrm>
            <a:off x="0" y="-2"/>
            <a:ext cx="12192000" cy="4693921"/>
          </a:xfrm>
          <a:prstGeom prst="rect">
            <a:avLst/>
          </a:prstGeom>
        </p:spPr>
      </p:pic>
    </p:spTree>
    <p:extLst>
      <p:ext uri="{BB962C8B-B14F-4D97-AF65-F5344CB8AC3E}">
        <p14:creationId xmlns:p14="http://schemas.microsoft.com/office/powerpoint/2010/main" val="453821109"/>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353F3938-CBFF-1CBC-F2F8-50DBD69C5DA5}"/>
              </a:ext>
            </a:extLst>
          </p:cNvPr>
          <p:cNvPicPr>
            <a:picLocks noChangeAspect="1"/>
          </p:cNvPicPr>
          <p:nvPr userDrawn="1"/>
        </p:nvPicPr>
        <p:blipFill>
          <a:blip r:embed="rId3"/>
          <a:stretch>
            <a:fillRect/>
          </a:stretch>
        </p:blipFill>
        <p:spPr>
          <a:xfrm>
            <a:off x="-2" y="2335434"/>
            <a:ext cx="12192001" cy="4526124"/>
          </a:xfrm>
          <a:prstGeom prst="rect">
            <a:avLst/>
          </a:prstGeom>
        </p:spPr>
      </p:pic>
      <p:pic>
        <p:nvPicPr>
          <p:cNvPr id="18" name="Imagen 17">
            <a:extLst>
              <a:ext uri="{FF2B5EF4-FFF2-40B4-BE49-F238E27FC236}">
                <a16:creationId xmlns:a16="http://schemas.microsoft.com/office/drawing/2014/main" id="{7B09D79F-5C28-365F-9E38-D118B99840E5}"/>
              </a:ext>
            </a:extLst>
          </p:cNvPr>
          <p:cNvPicPr>
            <a:picLocks noChangeAspect="1"/>
          </p:cNvPicPr>
          <p:nvPr userDrawn="1"/>
        </p:nvPicPr>
        <p:blipFill>
          <a:blip r:embed="rId4"/>
          <a:stretch>
            <a:fillRect/>
          </a:stretch>
        </p:blipFill>
        <p:spPr>
          <a:xfrm>
            <a:off x="-1" y="2258028"/>
            <a:ext cx="12192001" cy="82205"/>
          </a:xfrm>
          <a:prstGeom prst="rect">
            <a:avLst/>
          </a:prstGeom>
        </p:spPr>
      </p:pic>
      <p:sp>
        <p:nvSpPr>
          <p:cNvPr id="19" name="Subtitle 2">
            <a:extLst>
              <a:ext uri="{FF2B5EF4-FFF2-40B4-BE49-F238E27FC236}">
                <a16:creationId xmlns:a16="http://schemas.microsoft.com/office/drawing/2014/main" id="{CA71A30F-A0E7-BC4C-6D0F-DB2CA649F30C}"/>
              </a:ext>
            </a:extLst>
          </p:cNvPr>
          <p:cNvSpPr txBox="1">
            <a:spLocks/>
          </p:cNvSpPr>
          <p:nvPr userDrawn="1"/>
        </p:nvSpPr>
        <p:spPr>
          <a:xfrm>
            <a:off x="4256612" y="5679854"/>
            <a:ext cx="3678769" cy="35862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1" i="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 sz="1600" baseline="0" dirty="0"/>
              <a:t>www.poctefa.eu</a:t>
            </a:r>
            <a:endParaRPr lang="en-US" sz="1600" baseline="0" dirty="0"/>
          </a:p>
        </p:txBody>
      </p:sp>
      <p:sp>
        <p:nvSpPr>
          <p:cNvPr id="6" name="object 34">
            <a:extLst>
              <a:ext uri="{FF2B5EF4-FFF2-40B4-BE49-F238E27FC236}">
                <a16:creationId xmlns:a16="http://schemas.microsoft.com/office/drawing/2014/main" id="{98235945-710A-4B58-B55B-6816B97423F4}"/>
              </a:ext>
            </a:extLst>
          </p:cNvPr>
          <p:cNvSpPr/>
          <p:nvPr userDrawn="1"/>
        </p:nvSpPr>
        <p:spPr>
          <a:xfrm>
            <a:off x="0" y="6776999"/>
            <a:ext cx="12192000" cy="81280"/>
          </a:xfrm>
          <a:custGeom>
            <a:avLst/>
            <a:gdLst/>
            <a:ahLst/>
            <a:cxnLst/>
            <a:rect l="l" t="t" r="r" b="b"/>
            <a:pathLst>
              <a:path w="9144000" h="81279">
                <a:moveTo>
                  <a:pt x="9144000" y="0"/>
                </a:moveTo>
                <a:lnTo>
                  <a:pt x="0" y="0"/>
                </a:lnTo>
                <a:lnTo>
                  <a:pt x="0" y="81000"/>
                </a:lnTo>
                <a:lnTo>
                  <a:pt x="9144000" y="81000"/>
                </a:lnTo>
                <a:lnTo>
                  <a:pt x="9144000" y="0"/>
                </a:lnTo>
                <a:close/>
              </a:path>
            </a:pathLst>
          </a:custGeom>
          <a:solidFill>
            <a:srgbClr val="FFDC01"/>
          </a:solidFill>
        </p:spPr>
        <p:txBody>
          <a:bodyPr wrap="square" lIns="0" tIns="0" rIns="0" bIns="0" rtlCol="0"/>
          <a:lstStyle/>
          <a:p>
            <a:endParaRPr sz="1800"/>
          </a:p>
        </p:txBody>
      </p:sp>
      <p:pic>
        <p:nvPicPr>
          <p:cNvPr id="8" name="Imagen 7">
            <a:extLst>
              <a:ext uri="{FF2B5EF4-FFF2-40B4-BE49-F238E27FC236}">
                <a16:creationId xmlns:a16="http://schemas.microsoft.com/office/drawing/2014/main" id="{B50B270B-49E8-4EB7-83E7-1D192F58D8F9}"/>
              </a:ext>
            </a:extLst>
          </p:cNvPr>
          <p:cNvPicPr>
            <a:picLocks noChangeAspect="1"/>
          </p:cNvPicPr>
          <p:nvPr userDrawn="1"/>
        </p:nvPicPr>
        <p:blipFill>
          <a:blip r:embed="rId5"/>
          <a:stretch>
            <a:fillRect/>
          </a:stretch>
        </p:blipFill>
        <p:spPr>
          <a:xfrm>
            <a:off x="3010163" y="537214"/>
            <a:ext cx="6171670" cy="1576218"/>
          </a:xfrm>
          <a:prstGeom prst="rect">
            <a:avLst/>
          </a:prstGeom>
        </p:spPr>
      </p:pic>
    </p:spTree>
    <p:extLst>
      <p:ext uri="{BB962C8B-B14F-4D97-AF65-F5344CB8AC3E}">
        <p14:creationId xmlns:p14="http://schemas.microsoft.com/office/powerpoint/2010/main" val="2100746070"/>
      </p:ext>
    </p:extLst>
  </p:cSld>
  <p:clrMap bg1="lt1" tx1="dk1" bg2="lt2" tx2="dk2" accent1="accent1" accent2="accent2" accent3="accent3" accent4="accent4" accent5="accent5" accent6="accent6" hlink="hlink" folHlink="folHlink"/>
  <p:sldLayoutIdLst>
    <p:sldLayoutId id="214748371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DC49764-67D2-0E00-1484-792C7DF93002}"/>
              </a:ext>
            </a:extLst>
          </p:cNvPr>
          <p:cNvPicPr>
            <a:picLocks noChangeAspect="1"/>
          </p:cNvPicPr>
          <p:nvPr userDrawn="1"/>
        </p:nvPicPr>
        <p:blipFill>
          <a:blip r:embed="rId3"/>
          <a:stretch>
            <a:fillRect/>
          </a:stretch>
        </p:blipFill>
        <p:spPr>
          <a:xfrm>
            <a:off x="0" y="6857506"/>
            <a:ext cx="12192000" cy="82268"/>
          </a:xfrm>
          <a:prstGeom prst="rect">
            <a:avLst/>
          </a:prstGeom>
        </p:spPr>
      </p:pic>
      <p:pic>
        <p:nvPicPr>
          <p:cNvPr id="12" name="Imagen 11">
            <a:extLst>
              <a:ext uri="{FF2B5EF4-FFF2-40B4-BE49-F238E27FC236}">
                <a16:creationId xmlns:a16="http://schemas.microsoft.com/office/drawing/2014/main" id="{011746D7-4479-FA44-DD92-A40F62F4F071}"/>
              </a:ext>
            </a:extLst>
          </p:cNvPr>
          <p:cNvPicPr>
            <a:picLocks noChangeAspect="1"/>
          </p:cNvPicPr>
          <p:nvPr userDrawn="1"/>
        </p:nvPicPr>
        <p:blipFill>
          <a:blip r:embed="rId4"/>
          <a:stretch>
            <a:fillRect/>
          </a:stretch>
        </p:blipFill>
        <p:spPr>
          <a:xfrm>
            <a:off x="6178" y="4692338"/>
            <a:ext cx="12192001" cy="82205"/>
          </a:xfrm>
          <a:prstGeom prst="rect">
            <a:avLst/>
          </a:prstGeom>
        </p:spPr>
      </p:pic>
      <p:pic>
        <p:nvPicPr>
          <p:cNvPr id="15" name="Imagen 14">
            <a:extLst>
              <a:ext uri="{FF2B5EF4-FFF2-40B4-BE49-F238E27FC236}">
                <a16:creationId xmlns:a16="http://schemas.microsoft.com/office/drawing/2014/main" id="{A205A32C-6582-1C71-B7D0-BE8597EDF5F0}"/>
              </a:ext>
            </a:extLst>
          </p:cNvPr>
          <p:cNvPicPr>
            <a:picLocks noChangeAspect="1"/>
          </p:cNvPicPr>
          <p:nvPr userDrawn="1"/>
        </p:nvPicPr>
        <p:blipFill>
          <a:blip r:embed="rId5"/>
          <a:stretch>
            <a:fillRect/>
          </a:stretch>
        </p:blipFill>
        <p:spPr>
          <a:xfrm>
            <a:off x="-1" y="-13211"/>
            <a:ext cx="12192001" cy="4705547"/>
          </a:xfrm>
          <a:prstGeom prst="rect">
            <a:avLst/>
          </a:prstGeom>
        </p:spPr>
      </p:pic>
      <p:sp>
        <p:nvSpPr>
          <p:cNvPr id="14" name="CuadroTexto 13">
            <a:extLst>
              <a:ext uri="{FF2B5EF4-FFF2-40B4-BE49-F238E27FC236}">
                <a16:creationId xmlns:a16="http://schemas.microsoft.com/office/drawing/2014/main" id="{212E25BC-8CA5-9085-0752-B719CAD27617}"/>
              </a:ext>
            </a:extLst>
          </p:cNvPr>
          <p:cNvSpPr txBox="1"/>
          <p:nvPr userDrawn="1"/>
        </p:nvSpPr>
        <p:spPr>
          <a:xfrm>
            <a:off x="4327564" y="5744347"/>
            <a:ext cx="346794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800" b="1" i="0" baseline="0" dirty="0" err="1"/>
              <a:t>www.poctefa.eu</a:t>
            </a:r>
            <a:endParaRPr lang="en-US" sz="1800" b="1" i="0" baseline="0" dirty="0"/>
          </a:p>
        </p:txBody>
      </p:sp>
      <p:pic>
        <p:nvPicPr>
          <p:cNvPr id="13" name="Imagen 12">
            <a:extLst>
              <a:ext uri="{FF2B5EF4-FFF2-40B4-BE49-F238E27FC236}">
                <a16:creationId xmlns:a16="http://schemas.microsoft.com/office/drawing/2014/main" id="{9FBD08A4-F98E-3932-FBE1-58FDF8F09BB2}"/>
              </a:ext>
            </a:extLst>
          </p:cNvPr>
          <p:cNvPicPr>
            <a:picLocks noChangeAspect="1"/>
          </p:cNvPicPr>
          <p:nvPr userDrawn="1"/>
        </p:nvPicPr>
        <p:blipFill>
          <a:blip r:embed="rId6"/>
          <a:stretch>
            <a:fillRect/>
          </a:stretch>
        </p:blipFill>
        <p:spPr>
          <a:xfrm>
            <a:off x="2691804" y="1724750"/>
            <a:ext cx="6739467" cy="1284070"/>
          </a:xfrm>
          <a:prstGeom prst="rect">
            <a:avLst/>
          </a:prstGeom>
        </p:spPr>
      </p:pic>
    </p:spTree>
    <p:extLst>
      <p:ext uri="{BB962C8B-B14F-4D97-AF65-F5344CB8AC3E}">
        <p14:creationId xmlns:p14="http://schemas.microsoft.com/office/powerpoint/2010/main" val="3836554001"/>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448821"/>
            <a:ext cx="10515600" cy="1325563"/>
          </a:xfrm>
          <a:prstGeom prst="rect">
            <a:avLst/>
          </a:prstGeom>
        </p:spPr>
        <p:txBody>
          <a:bodyPr vert="horz" lIns="91440" tIns="45720" rIns="91440" bIns="45720" rtlCol="0" anchor="ctr">
            <a:normAutofit/>
          </a:bodyPr>
          <a:lstStyle/>
          <a:p>
            <a:r>
              <a:rPr lang="es-ES" dirty="0"/>
              <a:t>Haga clic para modificar el estilo</a:t>
            </a:r>
            <a:br>
              <a:rPr lang="es-ES" dirty="0"/>
            </a:br>
            <a:r>
              <a:rPr lang="es-ES" dirty="0"/>
              <a:t>de título del patrón</a:t>
            </a:r>
            <a:endParaRPr lang="en-US" dirty="0"/>
          </a:p>
        </p:txBody>
      </p:sp>
      <p:pic>
        <p:nvPicPr>
          <p:cNvPr id="9" name="Imagen 8">
            <a:extLst>
              <a:ext uri="{FF2B5EF4-FFF2-40B4-BE49-F238E27FC236}">
                <a16:creationId xmlns:a16="http://schemas.microsoft.com/office/drawing/2014/main" id="{D69BE84C-9B31-06F7-9EF4-3688BF8EF47E}"/>
              </a:ext>
            </a:extLst>
          </p:cNvPr>
          <p:cNvPicPr>
            <a:picLocks noChangeAspect="1"/>
          </p:cNvPicPr>
          <p:nvPr userDrawn="1"/>
        </p:nvPicPr>
        <p:blipFill>
          <a:blip r:embed="rId3"/>
          <a:stretch>
            <a:fillRect/>
          </a:stretch>
        </p:blipFill>
        <p:spPr>
          <a:xfrm>
            <a:off x="0" y="6797440"/>
            <a:ext cx="12192000" cy="106326"/>
          </a:xfrm>
          <a:prstGeom prst="rect">
            <a:avLst/>
          </a:prstGeom>
        </p:spPr>
      </p:pic>
      <p:pic>
        <p:nvPicPr>
          <p:cNvPr id="13" name="Imagen 12">
            <a:extLst>
              <a:ext uri="{FF2B5EF4-FFF2-40B4-BE49-F238E27FC236}">
                <a16:creationId xmlns:a16="http://schemas.microsoft.com/office/drawing/2014/main" id="{84BA5396-36BE-A3EC-F74B-0FB72FE222CD}"/>
              </a:ext>
            </a:extLst>
          </p:cNvPr>
          <p:cNvPicPr>
            <a:picLocks noChangeAspect="1"/>
          </p:cNvPicPr>
          <p:nvPr userDrawn="1"/>
        </p:nvPicPr>
        <p:blipFill>
          <a:blip r:embed="rId4"/>
          <a:stretch>
            <a:fillRect/>
          </a:stretch>
        </p:blipFill>
        <p:spPr>
          <a:xfrm>
            <a:off x="0" y="0"/>
            <a:ext cx="12192000" cy="899160"/>
          </a:xfrm>
          <a:prstGeom prst="rect">
            <a:avLst/>
          </a:prstGeom>
        </p:spPr>
      </p:pic>
      <p:sp>
        <p:nvSpPr>
          <p:cNvPr id="5" name="Date Placeholder 3">
            <a:extLst>
              <a:ext uri="{FF2B5EF4-FFF2-40B4-BE49-F238E27FC236}">
                <a16:creationId xmlns:a16="http://schemas.microsoft.com/office/drawing/2014/main" id="{49CF3370-2295-65C4-4E02-61C5EEEB079E}"/>
              </a:ext>
            </a:extLst>
          </p:cNvPr>
          <p:cNvSpPr>
            <a:spLocks noGrp="1"/>
          </p:cNvSpPr>
          <p:nvPr>
            <p:ph type="dt" sz="half" idx="2"/>
          </p:nvPr>
        </p:nvSpPr>
        <p:spPr>
          <a:xfrm>
            <a:off x="2798616" y="5495060"/>
            <a:ext cx="6622472" cy="490104"/>
          </a:xfrm>
          <a:prstGeom prst="rect">
            <a:avLst/>
          </a:prstGeom>
        </p:spPr>
        <p:txBody>
          <a:bodyPr/>
          <a:lstStyle>
            <a:lvl1pPr algn="ctr">
              <a:defRPr sz="1600" b="1" baseline="0">
                <a:solidFill>
                  <a:schemeClr val="tx1">
                    <a:lumMod val="50000"/>
                    <a:lumOff val="50000"/>
                  </a:schemeClr>
                </a:solidFill>
              </a:defRPr>
            </a:lvl1pPr>
          </a:lstStyle>
          <a:p>
            <a:r>
              <a:rPr lang="es-ES" dirty="0"/>
              <a:t>Texto subtítulo</a:t>
            </a:r>
          </a:p>
        </p:txBody>
      </p:sp>
      <p:sp>
        <p:nvSpPr>
          <p:cNvPr id="7" name="object 26">
            <a:extLst>
              <a:ext uri="{FF2B5EF4-FFF2-40B4-BE49-F238E27FC236}">
                <a16:creationId xmlns:a16="http://schemas.microsoft.com/office/drawing/2014/main" id="{522472CA-3E51-484F-906A-CF8BC74CA38C}"/>
              </a:ext>
            </a:extLst>
          </p:cNvPr>
          <p:cNvSpPr txBox="1">
            <a:spLocks/>
          </p:cNvSpPr>
          <p:nvPr userDrawn="1"/>
        </p:nvSpPr>
        <p:spPr>
          <a:xfrm>
            <a:off x="609601" y="93880"/>
            <a:ext cx="10944135" cy="751488"/>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it-IT" sz="2400" b="1" dirty="0">
                <a:solidFill>
                  <a:schemeClr val="bg1"/>
                </a:solidFill>
                <a:latin typeface="Calibri" panose="020F0502020204030204" pitchFamily="34" charset="0"/>
                <a:ea typeface="Calibri" panose="020F0502020204030204" pitchFamily="34" charset="0"/>
                <a:cs typeface="Calibri" panose="020F0502020204030204" pitchFamily="34" charset="0"/>
              </a:rPr>
              <a:t>Interreg VI-A España-Francia-Andorra (POCTEFA 2021-2027)</a:t>
            </a:r>
            <a:br>
              <a:rPr lang="it-IT" sz="2400" b="1"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it-IT" sz="2400" b="1" dirty="0">
                <a:solidFill>
                  <a:srgbClr val="FFCC00"/>
                </a:solidFill>
                <a:latin typeface="Calibri" panose="020F0502020204030204" pitchFamily="34" charset="0"/>
                <a:ea typeface="Calibri" panose="020F0502020204030204" pitchFamily="34" charset="0"/>
                <a:cs typeface="Calibri" panose="020F0502020204030204" pitchFamily="34" charset="0"/>
              </a:rPr>
              <a:t>Interreg VI-A Espagne-France-Andorre (POCTEFA 2021-2027)</a:t>
            </a:r>
            <a:endParaRPr lang="it-IT" sz="2400" b="1" spc="-10" dirty="0">
              <a:solidFill>
                <a:srgbClr val="FFCC00"/>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Imagen 9">
            <a:extLst>
              <a:ext uri="{FF2B5EF4-FFF2-40B4-BE49-F238E27FC236}">
                <a16:creationId xmlns:a16="http://schemas.microsoft.com/office/drawing/2014/main" id="{FCB59E38-6D78-4CED-9A45-EBB8C51C5771}"/>
              </a:ext>
            </a:extLst>
          </p:cNvPr>
          <p:cNvPicPr>
            <a:picLocks noChangeAspect="1"/>
          </p:cNvPicPr>
          <p:nvPr userDrawn="1"/>
        </p:nvPicPr>
        <p:blipFill>
          <a:blip r:embed="rId5"/>
          <a:stretch>
            <a:fillRect/>
          </a:stretch>
        </p:blipFill>
        <p:spPr>
          <a:xfrm>
            <a:off x="3010163" y="1551632"/>
            <a:ext cx="6171670" cy="1576218"/>
          </a:xfrm>
          <a:prstGeom prst="rect">
            <a:avLst/>
          </a:prstGeom>
        </p:spPr>
      </p:pic>
    </p:spTree>
    <p:extLst>
      <p:ext uri="{BB962C8B-B14F-4D97-AF65-F5344CB8AC3E}">
        <p14:creationId xmlns:p14="http://schemas.microsoft.com/office/powerpoint/2010/main" val="4183908694"/>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lnSpc>
          <a:spcPct val="90000"/>
        </a:lnSpc>
        <a:spcBef>
          <a:spcPct val="0"/>
        </a:spcBef>
        <a:buNone/>
        <a:defRPr sz="3300" b="1" i="0" kern="1200" baseline="0">
          <a:solidFill>
            <a:srgbClr val="0033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B875A79B-CFC8-9BEA-68EA-351E36FFB99D}"/>
              </a:ext>
            </a:extLst>
          </p:cNvPr>
          <p:cNvSpPr txBox="1">
            <a:spLocks/>
          </p:cNvSpPr>
          <p:nvPr userDrawn="1"/>
        </p:nvSpPr>
        <p:spPr>
          <a:xfrm>
            <a:off x="838200" y="320676"/>
            <a:ext cx="10143067" cy="3651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1" i="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200"/>
              <a:t>títulos</a:t>
            </a:r>
            <a:endParaRPr lang="en-US" sz="2200" dirty="0"/>
          </a:p>
        </p:txBody>
      </p:sp>
      <p:pic>
        <p:nvPicPr>
          <p:cNvPr id="16" name="Imagen 15">
            <a:extLst>
              <a:ext uri="{FF2B5EF4-FFF2-40B4-BE49-F238E27FC236}">
                <a16:creationId xmlns:a16="http://schemas.microsoft.com/office/drawing/2014/main" id="{353F3938-CBFF-1CBC-F2F8-50DBD69C5DA5}"/>
              </a:ext>
            </a:extLst>
          </p:cNvPr>
          <p:cNvPicPr>
            <a:picLocks noChangeAspect="1"/>
          </p:cNvPicPr>
          <p:nvPr userDrawn="1"/>
        </p:nvPicPr>
        <p:blipFill>
          <a:blip r:embed="rId9"/>
          <a:stretch>
            <a:fillRect/>
          </a:stretch>
        </p:blipFill>
        <p:spPr>
          <a:xfrm>
            <a:off x="-2" y="-1"/>
            <a:ext cx="12192001" cy="899160"/>
          </a:xfrm>
          <a:prstGeom prst="rect">
            <a:avLst/>
          </a:prstGeom>
        </p:spPr>
      </p:pic>
      <p:pic>
        <p:nvPicPr>
          <p:cNvPr id="18" name="Imagen 17">
            <a:extLst>
              <a:ext uri="{FF2B5EF4-FFF2-40B4-BE49-F238E27FC236}">
                <a16:creationId xmlns:a16="http://schemas.microsoft.com/office/drawing/2014/main" id="{7B09D79F-5C28-365F-9E38-D118B99840E5}"/>
              </a:ext>
            </a:extLst>
          </p:cNvPr>
          <p:cNvPicPr>
            <a:picLocks noChangeAspect="1"/>
          </p:cNvPicPr>
          <p:nvPr userDrawn="1"/>
        </p:nvPicPr>
        <p:blipFill>
          <a:blip r:embed="rId10"/>
          <a:stretch>
            <a:fillRect/>
          </a:stretch>
        </p:blipFill>
        <p:spPr>
          <a:xfrm>
            <a:off x="-1" y="6767623"/>
            <a:ext cx="12192001" cy="106326"/>
          </a:xfrm>
          <a:prstGeom prst="rect">
            <a:avLst/>
          </a:prstGeom>
        </p:spPr>
      </p:pic>
      <p:pic>
        <p:nvPicPr>
          <p:cNvPr id="6" name="Imagen 5">
            <a:extLst>
              <a:ext uri="{FF2B5EF4-FFF2-40B4-BE49-F238E27FC236}">
                <a16:creationId xmlns:a16="http://schemas.microsoft.com/office/drawing/2014/main" id="{EDF7B34E-5863-4D55-AA91-511B4183B8DF}"/>
              </a:ext>
            </a:extLst>
          </p:cNvPr>
          <p:cNvPicPr>
            <a:picLocks noChangeAspect="1"/>
          </p:cNvPicPr>
          <p:nvPr userDrawn="1"/>
        </p:nvPicPr>
        <p:blipFill>
          <a:blip r:embed="rId11"/>
          <a:stretch>
            <a:fillRect/>
          </a:stretch>
        </p:blipFill>
        <p:spPr>
          <a:xfrm>
            <a:off x="8516937" y="5865865"/>
            <a:ext cx="3476625" cy="887915"/>
          </a:xfrm>
          <a:prstGeom prst="rect">
            <a:avLst/>
          </a:prstGeom>
        </p:spPr>
      </p:pic>
    </p:spTree>
    <p:extLst>
      <p:ext uri="{BB962C8B-B14F-4D97-AF65-F5344CB8AC3E}">
        <p14:creationId xmlns:p14="http://schemas.microsoft.com/office/powerpoint/2010/main" val="1349155170"/>
      </p:ext>
    </p:extLst>
  </p:cSld>
  <p:clrMap bg1="lt1" tx1="dk1" bg2="lt2" tx2="dk2" accent1="accent1" accent2="accent2" accent3="accent3" accent4="accent4" accent5="accent5" accent6="accent6" hlink="hlink" folHlink="folHlink"/>
  <p:sldLayoutIdLst>
    <p:sldLayoutId id="2147483707" r:id="rId1"/>
    <p:sldLayoutId id="2147483705" r:id="rId2"/>
    <p:sldLayoutId id="2147483708" r:id="rId3"/>
    <p:sldLayoutId id="2147483699" r:id="rId4"/>
    <p:sldLayoutId id="2147483704" r:id="rId5"/>
    <p:sldLayoutId id="2147483703" r:id="rId6"/>
    <p:sldLayoutId id="2147483747" r:id="rId7"/>
  </p:sldLayoutIdLst>
  <p:txStyles>
    <p:titleStyle>
      <a:lvl1pPr algn="l" defTabSz="914400" rtl="0" eaLnBrk="1" latinLnBrk="0" hangingPunct="1">
        <a:lnSpc>
          <a:spcPct val="90000"/>
        </a:lnSpc>
        <a:spcBef>
          <a:spcPct val="0"/>
        </a:spcBef>
        <a:buNone/>
        <a:defRPr sz="23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FF966A6-D12C-8A99-E3EF-6B949F1044FC}"/>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2ED8E45-F8CF-E105-8F18-85377A9487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62F9ADD-2785-D2B9-A3F9-AFB49538426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A8918-6CDC-2645-A395-D7B00762E4F8}" type="datetimeFigureOut">
              <a:rPr lang="es-ES" smtClean="0"/>
              <a:t>08/01/2025</a:t>
            </a:fld>
            <a:endParaRPr lang="es-ES"/>
          </a:p>
        </p:txBody>
      </p:sp>
      <p:sp>
        <p:nvSpPr>
          <p:cNvPr id="5" name="Marcador de pie de página 4">
            <a:extLst>
              <a:ext uri="{FF2B5EF4-FFF2-40B4-BE49-F238E27FC236}">
                <a16:creationId xmlns:a16="http://schemas.microsoft.com/office/drawing/2014/main" id="{A79CF97F-FFAB-8844-C33A-ACF96179C25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B1B13993-FFD9-E20F-9069-C54DF908BF6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82812-39D0-7947-A38C-B689D42295D4}" type="slidenum">
              <a:rPr lang="es-ES" smtClean="0"/>
              <a:t>‹Nº›</a:t>
            </a:fld>
            <a:endParaRPr lang="es-ES"/>
          </a:p>
        </p:txBody>
      </p:sp>
    </p:spTree>
    <p:extLst>
      <p:ext uri="{BB962C8B-B14F-4D97-AF65-F5344CB8AC3E}">
        <p14:creationId xmlns:p14="http://schemas.microsoft.com/office/powerpoint/2010/main" val="399191270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dirty="0"/>
          </a:p>
        </p:txBody>
      </p:sp>
      <p:pic>
        <p:nvPicPr>
          <p:cNvPr id="7" name="Imagen 6">
            <a:extLst>
              <a:ext uri="{FF2B5EF4-FFF2-40B4-BE49-F238E27FC236}">
                <a16:creationId xmlns:a16="http://schemas.microsoft.com/office/drawing/2014/main" id="{81C19743-DAFF-47CF-A63A-6F4A05D47F0C}"/>
              </a:ext>
            </a:extLst>
          </p:cNvPr>
          <p:cNvPicPr>
            <a:picLocks noChangeAspect="1"/>
          </p:cNvPicPr>
          <p:nvPr userDrawn="1"/>
        </p:nvPicPr>
        <p:blipFill>
          <a:blip r:embed="rId14"/>
          <a:stretch>
            <a:fillRect/>
          </a:stretch>
        </p:blipFill>
        <p:spPr>
          <a:xfrm>
            <a:off x="0" y="6797440"/>
            <a:ext cx="12192000" cy="106326"/>
          </a:xfrm>
          <a:prstGeom prst="rect">
            <a:avLst/>
          </a:prstGeom>
        </p:spPr>
      </p:pic>
      <p:pic>
        <p:nvPicPr>
          <p:cNvPr id="9" name="Imagen 8">
            <a:extLst>
              <a:ext uri="{FF2B5EF4-FFF2-40B4-BE49-F238E27FC236}">
                <a16:creationId xmlns:a16="http://schemas.microsoft.com/office/drawing/2014/main" id="{62BD7571-8A85-490D-8821-6BA8166412E5}"/>
              </a:ext>
            </a:extLst>
          </p:cNvPr>
          <p:cNvPicPr>
            <a:picLocks noChangeAspect="1"/>
          </p:cNvPicPr>
          <p:nvPr userDrawn="1"/>
        </p:nvPicPr>
        <p:blipFill>
          <a:blip r:embed="rId15"/>
          <a:stretch>
            <a:fillRect/>
          </a:stretch>
        </p:blipFill>
        <p:spPr>
          <a:xfrm>
            <a:off x="0" y="0"/>
            <a:ext cx="12192000" cy="899160"/>
          </a:xfrm>
          <a:prstGeom prst="rect">
            <a:avLst/>
          </a:prstGeom>
        </p:spPr>
      </p:pic>
      <p:sp>
        <p:nvSpPr>
          <p:cNvPr id="10" name="object 26">
            <a:extLst>
              <a:ext uri="{FF2B5EF4-FFF2-40B4-BE49-F238E27FC236}">
                <a16:creationId xmlns:a16="http://schemas.microsoft.com/office/drawing/2014/main" id="{D7A40922-0D61-4654-ABD2-E87C953F35CE}"/>
              </a:ext>
            </a:extLst>
          </p:cNvPr>
          <p:cNvSpPr txBox="1">
            <a:spLocks/>
          </p:cNvSpPr>
          <p:nvPr userDrawn="1"/>
        </p:nvSpPr>
        <p:spPr>
          <a:xfrm>
            <a:off x="609601" y="93880"/>
            <a:ext cx="10944135" cy="751488"/>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it-IT" sz="2400" b="1" dirty="0">
                <a:solidFill>
                  <a:schemeClr val="bg1"/>
                </a:solidFill>
                <a:latin typeface="Calibri" panose="020F0502020204030204" pitchFamily="34" charset="0"/>
                <a:ea typeface="Calibri" panose="020F0502020204030204" pitchFamily="34" charset="0"/>
                <a:cs typeface="Calibri" panose="020F0502020204030204" pitchFamily="34" charset="0"/>
              </a:rPr>
              <a:t>Interreg VI-A España-Francia-Andorra (POCTEFA 2021-2027)</a:t>
            </a:r>
            <a:br>
              <a:rPr lang="it-IT" sz="2400" b="1"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it-IT" sz="2400" b="1" dirty="0">
                <a:solidFill>
                  <a:srgbClr val="FFCC00"/>
                </a:solidFill>
                <a:latin typeface="Calibri" panose="020F0502020204030204" pitchFamily="34" charset="0"/>
                <a:ea typeface="Calibri" panose="020F0502020204030204" pitchFamily="34" charset="0"/>
                <a:cs typeface="Calibri" panose="020F0502020204030204" pitchFamily="34" charset="0"/>
              </a:rPr>
              <a:t>Interreg VI-A Espagne-France-Andorre (POCTEFA 2021-2027)</a:t>
            </a:r>
            <a:endParaRPr lang="it-IT" sz="2400" b="1" spc="-10" dirty="0">
              <a:solidFill>
                <a:srgbClr val="FFCC00"/>
              </a:solidFill>
              <a:latin typeface="Calibri" panose="020F0502020204030204" pitchFamily="34" charset="0"/>
              <a:ea typeface="Calibri" panose="020F0502020204030204" pitchFamily="34" charset="0"/>
              <a:cs typeface="Calibri" panose="020F0502020204030204" pitchFamily="34" charset="0"/>
            </a:endParaRPr>
          </a:p>
        </p:txBody>
      </p:sp>
      <p:pic>
        <p:nvPicPr>
          <p:cNvPr id="11" name="Imagen 10">
            <a:extLst>
              <a:ext uri="{FF2B5EF4-FFF2-40B4-BE49-F238E27FC236}">
                <a16:creationId xmlns:a16="http://schemas.microsoft.com/office/drawing/2014/main" id="{573768A9-9490-48FC-8C1D-40B6B8A45130}"/>
              </a:ext>
            </a:extLst>
          </p:cNvPr>
          <p:cNvPicPr>
            <a:picLocks noChangeAspect="1"/>
          </p:cNvPicPr>
          <p:nvPr userDrawn="1"/>
        </p:nvPicPr>
        <p:blipFill>
          <a:blip r:embed="rId16"/>
          <a:stretch>
            <a:fillRect/>
          </a:stretch>
        </p:blipFill>
        <p:spPr>
          <a:xfrm>
            <a:off x="3010163" y="1551632"/>
            <a:ext cx="6171670" cy="1576218"/>
          </a:xfrm>
          <a:prstGeom prst="rect">
            <a:avLst/>
          </a:prstGeom>
        </p:spPr>
      </p:pic>
    </p:spTree>
    <p:extLst>
      <p:ext uri="{BB962C8B-B14F-4D97-AF65-F5344CB8AC3E}">
        <p14:creationId xmlns:p14="http://schemas.microsoft.com/office/powerpoint/2010/main" val="125158056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dirty="0"/>
          </a:p>
        </p:txBody>
      </p:sp>
      <p:sp>
        <p:nvSpPr>
          <p:cNvPr id="7" name="Subtitle 2">
            <a:extLst>
              <a:ext uri="{FF2B5EF4-FFF2-40B4-BE49-F238E27FC236}">
                <a16:creationId xmlns:a16="http://schemas.microsoft.com/office/drawing/2014/main" id="{7E29E0E2-A9EC-48B2-95A9-B77081A42336}"/>
              </a:ext>
            </a:extLst>
          </p:cNvPr>
          <p:cNvSpPr txBox="1">
            <a:spLocks/>
          </p:cNvSpPr>
          <p:nvPr userDrawn="1"/>
        </p:nvSpPr>
        <p:spPr>
          <a:xfrm>
            <a:off x="838200" y="320676"/>
            <a:ext cx="10143067" cy="3651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1" i="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200"/>
              <a:t>títulos</a:t>
            </a:r>
            <a:endParaRPr lang="en-US" sz="2200" dirty="0"/>
          </a:p>
        </p:txBody>
      </p:sp>
      <p:pic>
        <p:nvPicPr>
          <p:cNvPr id="9" name="Imagen 8">
            <a:extLst>
              <a:ext uri="{FF2B5EF4-FFF2-40B4-BE49-F238E27FC236}">
                <a16:creationId xmlns:a16="http://schemas.microsoft.com/office/drawing/2014/main" id="{CCCACD52-19FA-4BCC-9C6F-D09E2B25BA33}"/>
              </a:ext>
            </a:extLst>
          </p:cNvPr>
          <p:cNvPicPr>
            <a:picLocks noChangeAspect="1"/>
          </p:cNvPicPr>
          <p:nvPr userDrawn="1"/>
        </p:nvPicPr>
        <p:blipFill>
          <a:blip r:embed="rId14"/>
          <a:stretch>
            <a:fillRect/>
          </a:stretch>
        </p:blipFill>
        <p:spPr>
          <a:xfrm>
            <a:off x="-2" y="-1"/>
            <a:ext cx="12192001" cy="899160"/>
          </a:xfrm>
          <a:prstGeom prst="rect">
            <a:avLst/>
          </a:prstGeom>
        </p:spPr>
      </p:pic>
      <p:pic>
        <p:nvPicPr>
          <p:cNvPr id="10" name="Imagen 9">
            <a:extLst>
              <a:ext uri="{FF2B5EF4-FFF2-40B4-BE49-F238E27FC236}">
                <a16:creationId xmlns:a16="http://schemas.microsoft.com/office/drawing/2014/main" id="{4B9ED4D3-FDBE-467C-9488-933628DBF63E}"/>
              </a:ext>
            </a:extLst>
          </p:cNvPr>
          <p:cNvPicPr>
            <a:picLocks noChangeAspect="1"/>
          </p:cNvPicPr>
          <p:nvPr userDrawn="1"/>
        </p:nvPicPr>
        <p:blipFill>
          <a:blip r:embed="rId15"/>
          <a:stretch>
            <a:fillRect/>
          </a:stretch>
        </p:blipFill>
        <p:spPr>
          <a:xfrm>
            <a:off x="-1" y="6767623"/>
            <a:ext cx="12192001" cy="106326"/>
          </a:xfrm>
          <a:prstGeom prst="rect">
            <a:avLst/>
          </a:prstGeom>
        </p:spPr>
      </p:pic>
      <p:pic>
        <p:nvPicPr>
          <p:cNvPr id="12" name="Imagen 11">
            <a:extLst>
              <a:ext uri="{FF2B5EF4-FFF2-40B4-BE49-F238E27FC236}">
                <a16:creationId xmlns:a16="http://schemas.microsoft.com/office/drawing/2014/main" id="{39DA5002-9028-4373-8D2E-8DC0AFB53890}"/>
              </a:ext>
            </a:extLst>
          </p:cNvPr>
          <p:cNvPicPr>
            <a:picLocks noChangeAspect="1"/>
          </p:cNvPicPr>
          <p:nvPr userDrawn="1"/>
        </p:nvPicPr>
        <p:blipFill>
          <a:blip r:embed="rId16"/>
          <a:stretch>
            <a:fillRect/>
          </a:stretch>
        </p:blipFill>
        <p:spPr>
          <a:xfrm>
            <a:off x="8516937" y="5865865"/>
            <a:ext cx="3476625" cy="887915"/>
          </a:xfrm>
          <a:prstGeom prst="rect">
            <a:avLst/>
          </a:prstGeom>
        </p:spPr>
      </p:pic>
    </p:spTree>
    <p:extLst>
      <p:ext uri="{BB962C8B-B14F-4D97-AF65-F5344CB8AC3E}">
        <p14:creationId xmlns:p14="http://schemas.microsoft.com/office/powerpoint/2010/main" val="271361606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dirty="0"/>
          </a:p>
        </p:txBody>
      </p:sp>
      <p:pic>
        <p:nvPicPr>
          <p:cNvPr id="8" name="Imagen 7">
            <a:extLst>
              <a:ext uri="{FF2B5EF4-FFF2-40B4-BE49-F238E27FC236}">
                <a16:creationId xmlns:a16="http://schemas.microsoft.com/office/drawing/2014/main" id="{1E1A20FB-84BA-405A-863B-6B6784C6C7CE}"/>
              </a:ext>
            </a:extLst>
          </p:cNvPr>
          <p:cNvPicPr>
            <a:picLocks noChangeAspect="1"/>
          </p:cNvPicPr>
          <p:nvPr userDrawn="1"/>
        </p:nvPicPr>
        <p:blipFill>
          <a:blip r:embed="rId14"/>
          <a:stretch>
            <a:fillRect/>
          </a:stretch>
        </p:blipFill>
        <p:spPr>
          <a:xfrm>
            <a:off x="-2" y="2335434"/>
            <a:ext cx="12192001" cy="4526124"/>
          </a:xfrm>
          <a:prstGeom prst="rect">
            <a:avLst/>
          </a:prstGeom>
        </p:spPr>
      </p:pic>
      <p:pic>
        <p:nvPicPr>
          <p:cNvPr id="9" name="Imagen 8">
            <a:extLst>
              <a:ext uri="{FF2B5EF4-FFF2-40B4-BE49-F238E27FC236}">
                <a16:creationId xmlns:a16="http://schemas.microsoft.com/office/drawing/2014/main" id="{913CAD3D-58D7-4A85-8BEB-8C8162479EDC}"/>
              </a:ext>
            </a:extLst>
          </p:cNvPr>
          <p:cNvPicPr>
            <a:picLocks noChangeAspect="1"/>
          </p:cNvPicPr>
          <p:nvPr userDrawn="1"/>
        </p:nvPicPr>
        <p:blipFill>
          <a:blip r:embed="rId15"/>
          <a:stretch>
            <a:fillRect/>
          </a:stretch>
        </p:blipFill>
        <p:spPr>
          <a:xfrm>
            <a:off x="-1" y="2258028"/>
            <a:ext cx="12192001" cy="82205"/>
          </a:xfrm>
          <a:prstGeom prst="rect">
            <a:avLst/>
          </a:prstGeom>
        </p:spPr>
      </p:pic>
      <p:sp>
        <p:nvSpPr>
          <p:cNvPr id="10" name="Subtitle 2">
            <a:extLst>
              <a:ext uri="{FF2B5EF4-FFF2-40B4-BE49-F238E27FC236}">
                <a16:creationId xmlns:a16="http://schemas.microsoft.com/office/drawing/2014/main" id="{CAED409E-39CB-409D-ADF8-1EB20C0CA28F}"/>
              </a:ext>
            </a:extLst>
          </p:cNvPr>
          <p:cNvSpPr txBox="1">
            <a:spLocks/>
          </p:cNvSpPr>
          <p:nvPr userDrawn="1"/>
        </p:nvSpPr>
        <p:spPr>
          <a:xfrm>
            <a:off x="4256612" y="5679854"/>
            <a:ext cx="3678769" cy="35862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1" i="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 sz="1600" baseline="0" dirty="0"/>
              <a:t>www.poctefa.eu</a:t>
            </a:r>
            <a:endParaRPr lang="en-US" sz="1600" baseline="0" dirty="0"/>
          </a:p>
        </p:txBody>
      </p:sp>
      <p:sp>
        <p:nvSpPr>
          <p:cNvPr id="11" name="object 34">
            <a:extLst>
              <a:ext uri="{FF2B5EF4-FFF2-40B4-BE49-F238E27FC236}">
                <a16:creationId xmlns:a16="http://schemas.microsoft.com/office/drawing/2014/main" id="{EA7DD2FD-2B57-488F-B1A8-70BDE9846DE0}"/>
              </a:ext>
            </a:extLst>
          </p:cNvPr>
          <p:cNvSpPr/>
          <p:nvPr userDrawn="1"/>
        </p:nvSpPr>
        <p:spPr>
          <a:xfrm>
            <a:off x="0" y="6776999"/>
            <a:ext cx="12192000" cy="81280"/>
          </a:xfrm>
          <a:custGeom>
            <a:avLst/>
            <a:gdLst/>
            <a:ahLst/>
            <a:cxnLst/>
            <a:rect l="l" t="t" r="r" b="b"/>
            <a:pathLst>
              <a:path w="9144000" h="81279">
                <a:moveTo>
                  <a:pt x="9144000" y="0"/>
                </a:moveTo>
                <a:lnTo>
                  <a:pt x="0" y="0"/>
                </a:lnTo>
                <a:lnTo>
                  <a:pt x="0" y="81000"/>
                </a:lnTo>
                <a:lnTo>
                  <a:pt x="9144000" y="81000"/>
                </a:lnTo>
                <a:lnTo>
                  <a:pt x="9144000" y="0"/>
                </a:lnTo>
                <a:close/>
              </a:path>
            </a:pathLst>
          </a:custGeom>
          <a:solidFill>
            <a:srgbClr val="FFDC01"/>
          </a:solidFill>
        </p:spPr>
        <p:txBody>
          <a:bodyPr wrap="square" lIns="0" tIns="0" rIns="0" bIns="0" rtlCol="0"/>
          <a:lstStyle/>
          <a:p>
            <a:endParaRPr sz="1800"/>
          </a:p>
        </p:txBody>
      </p:sp>
      <p:pic>
        <p:nvPicPr>
          <p:cNvPr id="12" name="Imagen 11">
            <a:extLst>
              <a:ext uri="{FF2B5EF4-FFF2-40B4-BE49-F238E27FC236}">
                <a16:creationId xmlns:a16="http://schemas.microsoft.com/office/drawing/2014/main" id="{410BF68B-F752-4953-B223-13C1D5A21571}"/>
              </a:ext>
            </a:extLst>
          </p:cNvPr>
          <p:cNvPicPr>
            <a:picLocks noChangeAspect="1"/>
          </p:cNvPicPr>
          <p:nvPr userDrawn="1"/>
        </p:nvPicPr>
        <p:blipFill>
          <a:blip r:embed="rId16"/>
          <a:stretch>
            <a:fillRect/>
          </a:stretch>
        </p:blipFill>
        <p:spPr>
          <a:xfrm>
            <a:off x="3010163" y="537214"/>
            <a:ext cx="6171670" cy="1576218"/>
          </a:xfrm>
          <a:prstGeom prst="rect">
            <a:avLst/>
          </a:prstGeom>
        </p:spPr>
      </p:pic>
    </p:spTree>
    <p:extLst>
      <p:ext uri="{BB962C8B-B14F-4D97-AF65-F5344CB8AC3E}">
        <p14:creationId xmlns:p14="http://schemas.microsoft.com/office/powerpoint/2010/main" val="30982124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5.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4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4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sigefa2127.poctefa.eu/site/login" TargetMode="Externa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5.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5.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5.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5.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5.xml"/><Relationship Id="rId5" Type="http://schemas.openxmlformats.org/officeDocument/2006/relationships/image" Target="../media/image62.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5.png"/><Relationship Id="rId1" Type="http://schemas.openxmlformats.org/officeDocument/2006/relationships/slideLayout" Target="../slideLayouts/slideLayout45.xml"/><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5.pn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74B08B7-0B90-30DB-7007-A60B9BA52BC7}"/>
              </a:ext>
            </a:extLst>
          </p:cNvPr>
          <p:cNvSpPr>
            <a:spLocks noGrp="1"/>
          </p:cNvSpPr>
          <p:nvPr>
            <p:ph type="title"/>
          </p:nvPr>
        </p:nvSpPr>
        <p:spPr>
          <a:xfrm>
            <a:off x="696000" y="3439453"/>
            <a:ext cx="10800000" cy="1369612"/>
          </a:xfrm>
        </p:spPr>
        <p:txBody>
          <a:bodyPr>
            <a:normAutofit/>
          </a:bodyPr>
          <a:lstStyle/>
          <a:p>
            <a:pPr algn="ctr"/>
            <a:r>
              <a:rPr lang="es-ES" sz="4000" b="1" dirty="0">
                <a:solidFill>
                  <a:srgbClr val="164194"/>
                </a:solidFill>
                <a:latin typeface="Calibri" panose="020F0502020204030204" pitchFamily="34" charset="0"/>
                <a:ea typeface="Calibri" panose="020F0502020204030204" pitchFamily="34" charset="0"/>
                <a:cs typeface="Calibri" panose="020F0502020204030204" pitchFamily="34" charset="0"/>
              </a:rPr>
              <a:t>EL REGISTRO DE GASTOS EN SIGEFA</a:t>
            </a:r>
            <a:br>
              <a:rPr lang="es-ES" sz="4000" b="1" dirty="0">
                <a:solidFill>
                  <a:srgbClr val="164194"/>
                </a:solidFill>
                <a:latin typeface="Calibri" panose="020F0502020204030204" pitchFamily="34" charset="0"/>
                <a:ea typeface="Calibri" panose="020F0502020204030204" pitchFamily="34" charset="0"/>
                <a:cs typeface="Calibri" panose="020F0502020204030204" pitchFamily="34" charset="0"/>
              </a:rPr>
            </a:br>
            <a:r>
              <a:rPr lang="es-ES" sz="4000" b="1" dirty="0">
                <a:solidFill>
                  <a:srgbClr val="00B050"/>
                </a:solidFill>
                <a:latin typeface="Calibri" panose="020F0502020204030204" pitchFamily="34" charset="0"/>
                <a:ea typeface="Calibri" panose="020F0502020204030204" pitchFamily="34" charset="0"/>
                <a:cs typeface="Calibri" panose="020F0502020204030204" pitchFamily="34" charset="0"/>
              </a:rPr>
              <a:t>LA SAISIE DES DÉPENSES DANS SIGEFA</a:t>
            </a:r>
            <a:endParaRPr lang="es-ES" b="1" dirty="0">
              <a:solidFill>
                <a:srgbClr val="00B050"/>
              </a:solidFill>
            </a:endParaRPr>
          </a:p>
        </p:txBody>
      </p:sp>
      <p:sp>
        <p:nvSpPr>
          <p:cNvPr id="5" name="Date Placeholder 3">
            <a:extLst>
              <a:ext uri="{FF2B5EF4-FFF2-40B4-BE49-F238E27FC236}">
                <a16:creationId xmlns:a16="http://schemas.microsoft.com/office/drawing/2014/main" id="{9B3418D2-D894-911A-D57C-E28BF5E5B977}"/>
              </a:ext>
            </a:extLst>
          </p:cNvPr>
          <p:cNvSpPr>
            <a:spLocks noGrp="1"/>
          </p:cNvSpPr>
          <p:nvPr>
            <p:ph type="dt" sz="half" idx="2"/>
          </p:nvPr>
        </p:nvSpPr>
        <p:spPr>
          <a:xfrm>
            <a:off x="2566459" y="5247776"/>
            <a:ext cx="7059083" cy="490104"/>
          </a:xfrm>
          <a:prstGeom prst="rect">
            <a:avLst/>
          </a:prstGeom>
        </p:spPr>
        <p:txBody>
          <a:bodyPr/>
          <a:lstStyle>
            <a:lvl1pPr algn="ctr">
              <a:defRPr sz="1600" b="1" baseline="0">
                <a:solidFill>
                  <a:schemeClr val="tx1">
                    <a:lumMod val="50000"/>
                    <a:lumOff val="50000"/>
                  </a:schemeClr>
                </a:solidFill>
              </a:defRPr>
            </a:lvl1pPr>
          </a:lstStyle>
          <a:p>
            <a:pPr marL="2941320" marR="5080" indent="-2929255">
              <a:spcBef>
                <a:spcPts val="100"/>
              </a:spcBef>
            </a:pPr>
            <a:r>
              <a:rPr lang="es-ES" sz="2400" spc="-10" dirty="0">
                <a:solidFill>
                  <a:srgbClr val="003399"/>
                </a:solidFill>
                <a:latin typeface="Calibri" panose="020F0502020204030204" pitchFamily="34" charset="0"/>
                <a:ea typeface="Calibri" panose="020F0502020204030204" pitchFamily="34" charset="0"/>
                <a:cs typeface="Calibri" panose="020F0502020204030204" pitchFamily="34" charset="0"/>
              </a:rPr>
              <a:t>En línea/</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En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ligne</a:t>
            </a:r>
            <a:endParaRPr lang="es-ES" sz="2400" spc="-1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2941320" marR="5080" indent="-2929255">
              <a:spcBef>
                <a:spcPts val="100"/>
              </a:spcBef>
            </a:pPr>
            <a:r>
              <a:rPr lang="es-ES" sz="2400" spc="-10" dirty="0">
                <a:solidFill>
                  <a:srgbClr val="003399"/>
                </a:solidFill>
                <a:latin typeface="Calibri" panose="020F0502020204030204" pitchFamily="34" charset="0"/>
                <a:ea typeface="Calibri" panose="020F0502020204030204" pitchFamily="34" charset="0"/>
                <a:cs typeface="Calibri" panose="020F0502020204030204" pitchFamily="34" charset="0"/>
              </a:rPr>
              <a:t>09/01/2025</a:t>
            </a:r>
          </a:p>
        </p:txBody>
      </p:sp>
    </p:spTree>
    <p:extLst>
      <p:ext uri="{BB962C8B-B14F-4D97-AF65-F5344CB8AC3E}">
        <p14:creationId xmlns:p14="http://schemas.microsoft.com/office/powerpoint/2010/main" val="3294900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agen 45">
            <a:extLst>
              <a:ext uri="{FF2B5EF4-FFF2-40B4-BE49-F238E27FC236}">
                <a16:creationId xmlns:a16="http://schemas.microsoft.com/office/drawing/2014/main" id="{FDDC3375-2DBB-47B5-A311-8A41406F91DD}"/>
              </a:ext>
            </a:extLst>
          </p:cNvPr>
          <p:cNvPicPr>
            <a:picLocks noChangeAspect="1"/>
          </p:cNvPicPr>
          <p:nvPr/>
        </p:nvPicPr>
        <p:blipFill>
          <a:blip r:embed="rId2"/>
          <a:stretch>
            <a:fillRect/>
          </a:stretch>
        </p:blipFill>
        <p:spPr>
          <a:xfrm>
            <a:off x="3416039" y="3559177"/>
            <a:ext cx="4296339" cy="3220168"/>
          </a:xfrm>
          <a:prstGeom prst="rect">
            <a:avLst/>
          </a:prstGeom>
        </p:spPr>
      </p:pic>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6" name="CuadroTexto 5">
            <a:extLst>
              <a:ext uri="{FF2B5EF4-FFF2-40B4-BE49-F238E27FC236}">
                <a16:creationId xmlns:a16="http://schemas.microsoft.com/office/drawing/2014/main" id="{9AB19249-4182-4493-9173-80BBC95062D3}"/>
              </a:ext>
            </a:extLst>
          </p:cNvPr>
          <p:cNvSpPr txBox="1"/>
          <p:nvPr/>
        </p:nvSpPr>
        <p:spPr>
          <a:xfrm>
            <a:off x="451440" y="1062097"/>
            <a:ext cx="2291760" cy="861774"/>
          </a:xfrm>
          <a:prstGeom prst="rect">
            <a:avLst/>
          </a:prstGeom>
          <a:noFill/>
        </p:spPr>
        <p:txBody>
          <a:bodyPr wrap="square">
            <a:spAutoFit/>
          </a:bodyPr>
          <a:lstStyle/>
          <a:p>
            <a:pPr marL="457200" indent="-457200">
              <a:buFont typeface="Arial" panose="020B0604020202020204" pitchFamily="34" charset="0"/>
              <a:buChar char="•"/>
            </a:pPr>
            <a:endParaRPr lang="fr-FR" sz="3200" dirty="0"/>
          </a:p>
          <a:p>
            <a:endParaRPr lang="fr-FR" dirty="0"/>
          </a:p>
        </p:txBody>
      </p:sp>
      <p:sp>
        <p:nvSpPr>
          <p:cNvPr id="14" name="object 26">
            <a:extLst>
              <a:ext uri="{FF2B5EF4-FFF2-40B4-BE49-F238E27FC236}">
                <a16:creationId xmlns:a16="http://schemas.microsoft.com/office/drawing/2014/main" id="{C09719BC-74D9-47F0-AFCD-1374846BDA4F}"/>
              </a:ext>
            </a:extLst>
          </p:cNvPr>
          <p:cNvSpPr txBox="1">
            <a:spLocks/>
          </p:cNvSpPr>
          <p:nvPr/>
        </p:nvSpPr>
        <p:spPr>
          <a:xfrm>
            <a:off x="168167" y="230512"/>
            <a:ext cx="8208101"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circuito de gastos / Le </a:t>
            </a:r>
            <a:r>
              <a:rPr lang="es-ES" sz="2400" b="1" dirty="0" err="1">
                <a:solidFill>
                  <a:schemeClr val="bg1"/>
                </a:solidFill>
                <a:latin typeface="+mn-lt"/>
              </a:rPr>
              <a:t>circuit</a:t>
            </a:r>
            <a:r>
              <a:rPr lang="es-ES" sz="2400" b="1" dirty="0">
                <a:solidFill>
                  <a:schemeClr val="bg1"/>
                </a:solidFill>
                <a:latin typeface="+mn-lt"/>
              </a:rPr>
              <a:t> des </a:t>
            </a:r>
            <a:r>
              <a:rPr lang="es-ES" sz="2400" b="1" dirty="0" err="1">
                <a:solidFill>
                  <a:schemeClr val="bg1"/>
                </a:solidFill>
                <a:latin typeface="+mn-lt"/>
              </a:rPr>
              <a:t>dépenses</a:t>
            </a:r>
            <a:endParaRPr lang="es-ES" sz="2400" b="1" spc="-10" dirty="0">
              <a:solidFill>
                <a:schemeClr val="bg1"/>
              </a:solidFill>
              <a:latin typeface="+mn-lt"/>
            </a:endParaRPr>
          </a:p>
        </p:txBody>
      </p:sp>
      <p:sp>
        <p:nvSpPr>
          <p:cNvPr id="23" name="CuadroTexto 22">
            <a:extLst>
              <a:ext uri="{FF2B5EF4-FFF2-40B4-BE49-F238E27FC236}">
                <a16:creationId xmlns:a16="http://schemas.microsoft.com/office/drawing/2014/main" id="{586D8583-060E-4D4D-A574-1FDBE5AA09D6}"/>
              </a:ext>
            </a:extLst>
          </p:cNvPr>
          <p:cNvSpPr txBox="1"/>
          <p:nvPr/>
        </p:nvSpPr>
        <p:spPr>
          <a:xfrm>
            <a:off x="376611" y="1187668"/>
            <a:ext cx="4744029" cy="1477328"/>
          </a:xfrm>
          <a:prstGeom prst="rect">
            <a:avLst/>
          </a:prstGeom>
          <a:noFill/>
        </p:spPr>
        <p:txBody>
          <a:bodyPr wrap="square">
            <a:spAutoFit/>
          </a:bodyPr>
          <a:lstStyle/>
          <a:p>
            <a:pPr marR="0" lvl="0" indent="0" fontAlgn="auto">
              <a:lnSpc>
                <a:spcPct val="100000"/>
              </a:lnSpc>
              <a:spcBef>
                <a:spcPts val="0"/>
              </a:spcBef>
              <a:spcAft>
                <a:spcPts val="0"/>
              </a:spcAft>
              <a:buClrTx/>
              <a:buSzTx/>
              <a:buFontTx/>
              <a:buNone/>
              <a:tabLst/>
              <a:defRPr/>
            </a:pP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CONTROLADOR DE PRIMER NIVEL:</a:t>
            </a:r>
          </a:p>
          <a:p>
            <a:pPr marR="0" lvl="0" indent="0" fontAlgn="auto">
              <a:lnSpc>
                <a:spcPct val="100000"/>
              </a:lnSpc>
              <a:spcBef>
                <a:spcPts val="0"/>
              </a:spcBef>
              <a:spcAft>
                <a:spcPts val="0"/>
              </a:spcAft>
              <a:buClrTx/>
              <a:buSzTx/>
              <a:buFontTx/>
              <a:buNone/>
              <a:tabLst/>
              <a:defRPr/>
            </a:pP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Analiza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el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complemento</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de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información</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y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concluye</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CuadroTexto 23">
            <a:extLst>
              <a:ext uri="{FF2B5EF4-FFF2-40B4-BE49-F238E27FC236}">
                <a16:creationId xmlns:a16="http://schemas.microsoft.com/office/drawing/2014/main" id="{CDAEED68-B9B2-46AB-B34C-63F76F4689FE}"/>
              </a:ext>
            </a:extLst>
          </p:cNvPr>
          <p:cNvSpPr txBox="1"/>
          <p:nvPr/>
        </p:nvSpPr>
        <p:spPr>
          <a:xfrm>
            <a:off x="391851" y="2574508"/>
            <a:ext cx="4744029" cy="1569660"/>
          </a:xfrm>
          <a:prstGeom prst="rect">
            <a:avLst/>
          </a:prstGeom>
          <a:noFill/>
        </p:spPr>
        <p:txBody>
          <a:bodyPr wrap="square">
            <a:spAutoFit/>
          </a:bodyPr>
          <a:lstStyle/>
          <a:p>
            <a:pPr marR="0" lvl="0" indent="0" fontAlgn="auto">
              <a:lnSpc>
                <a:spcPct val="100000"/>
              </a:lnSpc>
              <a:spcBef>
                <a:spcPts val="0"/>
              </a:spcBef>
              <a:spcAft>
                <a:spcPts val="0"/>
              </a:spcAft>
              <a:buClrTx/>
              <a:buSzTx/>
              <a:buFontTx/>
              <a:buNone/>
              <a:tabLst/>
              <a:defRPr/>
            </a:pPr>
            <a:r>
              <a:rPr lang="fr-FR" sz="2400" b="1" spc="-10" dirty="0">
                <a:solidFill>
                  <a:srgbClr val="00B050"/>
                </a:solidFill>
                <a:latin typeface="Calibri" panose="020F0502020204030204" pitchFamily="34" charset="0"/>
                <a:ea typeface="Calibri" panose="020F0502020204030204" pitchFamily="34" charset="0"/>
                <a:cs typeface="Calibri" panose="020F0502020204030204" pitchFamily="34" charset="0"/>
              </a:rPr>
              <a:t>CONTRÔLEUR DE PREMIER NIVEAU :</a:t>
            </a:r>
          </a:p>
          <a:p>
            <a:pPr>
              <a:defRPr/>
            </a:pPr>
            <a:r>
              <a:rPr lang="fr-FR" sz="2400" b="1" spc="-10" dirty="0">
                <a:solidFill>
                  <a:srgbClr val="00B050"/>
                </a:solidFill>
                <a:latin typeface="Calibri" panose="020F0502020204030204" pitchFamily="34" charset="0"/>
                <a:ea typeface="Calibri" panose="020F0502020204030204" pitchFamily="34" charset="0"/>
                <a:cs typeface="Calibri" panose="020F0502020204030204" pitchFamily="34" charset="0"/>
              </a:rPr>
              <a:t>Analyse le complément d’information et émet les conclusions.</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Cara sonriente 37">
            <a:extLst>
              <a:ext uri="{FF2B5EF4-FFF2-40B4-BE49-F238E27FC236}">
                <a16:creationId xmlns:a16="http://schemas.microsoft.com/office/drawing/2014/main" id="{986BEE2E-F97E-4161-B8D9-C0C17705E9D1}"/>
              </a:ext>
            </a:extLst>
          </p:cNvPr>
          <p:cNvSpPr/>
          <p:nvPr/>
        </p:nvSpPr>
        <p:spPr>
          <a:xfrm>
            <a:off x="8586386" y="4745661"/>
            <a:ext cx="716280" cy="687330"/>
          </a:xfrm>
          <a:prstGeom prst="smileyFace">
            <a:avLst>
              <a:gd name="adj" fmla="val 4653"/>
            </a:avLst>
          </a:prstGeom>
          <a:solidFill>
            <a:srgbClr val="FF00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Cara sonriente 38">
            <a:extLst>
              <a:ext uri="{FF2B5EF4-FFF2-40B4-BE49-F238E27FC236}">
                <a16:creationId xmlns:a16="http://schemas.microsoft.com/office/drawing/2014/main" id="{89AD99AA-DC7C-422E-B371-C5729ED153DA}"/>
              </a:ext>
            </a:extLst>
          </p:cNvPr>
          <p:cNvSpPr/>
          <p:nvPr/>
        </p:nvSpPr>
        <p:spPr>
          <a:xfrm>
            <a:off x="8586386" y="3678947"/>
            <a:ext cx="716280" cy="687330"/>
          </a:xfrm>
          <a:prstGeom prst="smileyFace">
            <a:avLst/>
          </a:prstGeom>
          <a:solidFill>
            <a:srgbClr val="47EF1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CuadroTexto 41">
            <a:extLst>
              <a:ext uri="{FF2B5EF4-FFF2-40B4-BE49-F238E27FC236}">
                <a16:creationId xmlns:a16="http://schemas.microsoft.com/office/drawing/2014/main" id="{EE9E9B82-B6FB-416B-81BC-543C6C485B78}"/>
              </a:ext>
            </a:extLst>
          </p:cNvPr>
          <p:cNvSpPr txBox="1"/>
          <p:nvPr/>
        </p:nvSpPr>
        <p:spPr>
          <a:xfrm>
            <a:off x="9514938" y="3665711"/>
            <a:ext cx="2536854" cy="646331"/>
          </a:xfrm>
          <a:prstGeom prst="rect">
            <a:avLst/>
          </a:prstGeom>
          <a:noFill/>
        </p:spPr>
        <p:txBody>
          <a:bodyPr wrap="square" rtlCol="0">
            <a:spAutoFit/>
          </a:bodyPr>
          <a:lstStyle/>
          <a:p>
            <a:r>
              <a:rPr lang="es-ES" b="1" dirty="0">
                <a:solidFill>
                  <a:srgbClr val="003399"/>
                </a:solidFill>
              </a:rPr>
              <a:t>GASTO CERTIFICADO /</a:t>
            </a:r>
          </a:p>
          <a:p>
            <a:r>
              <a:rPr lang="es-ES" b="1" dirty="0">
                <a:solidFill>
                  <a:srgbClr val="00B050"/>
                </a:solidFill>
              </a:rPr>
              <a:t>DÉPENSE CERTIFIÉE</a:t>
            </a:r>
          </a:p>
        </p:txBody>
      </p:sp>
      <p:sp>
        <p:nvSpPr>
          <p:cNvPr id="43" name="CuadroTexto 42">
            <a:extLst>
              <a:ext uri="{FF2B5EF4-FFF2-40B4-BE49-F238E27FC236}">
                <a16:creationId xmlns:a16="http://schemas.microsoft.com/office/drawing/2014/main" id="{8104FCD3-D843-4B66-A71A-CCEADFAE76E7}"/>
              </a:ext>
            </a:extLst>
          </p:cNvPr>
          <p:cNvSpPr txBox="1"/>
          <p:nvPr/>
        </p:nvSpPr>
        <p:spPr>
          <a:xfrm>
            <a:off x="9514938" y="4762991"/>
            <a:ext cx="4328160" cy="646331"/>
          </a:xfrm>
          <a:prstGeom prst="rect">
            <a:avLst/>
          </a:prstGeom>
          <a:noFill/>
        </p:spPr>
        <p:txBody>
          <a:bodyPr wrap="square" rtlCol="0">
            <a:spAutoFit/>
          </a:bodyPr>
          <a:lstStyle/>
          <a:p>
            <a:r>
              <a:rPr lang="es-ES" b="1" dirty="0">
                <a:solidFill>
                  <a:srgbClr val="003399"/>
                </a:solidFill>
              </a:rPr>
              <a:t>GASTO RECHAZADO /</a:t>
            </a:r>
          </a:p>
          <a:p>
            <a:r>
              <a:rPr lang="es-ES" b="1" dirty="0">
                <a:solidFill>
                  <a:srgbClr val="00B050"/>
                </a:solidFill>
              </a:rPr>
              <a:t>DÉPENSE REJETÉE</a:t>
            </a:r>
          </a:p>
        </p:txBody>
      </p:sp>
      <p:sp>
        <p:nvSpPr>
          <p:cNvPr id="48" name="Cara sonriente 47">
            <a:extLst>
              <a:ext uri="{FF2B5EF4-FFF2-40B4-BE49-F238E27FC236}">
                <a16:creationId xmlns:a16="http://schemas.microsoft.com/office/drawing/2014/main" id="{12384CAE-96D0-4526-B5A3-80F494E07333}"/>
              </a:ext>
            </a:extLst>
          </p:cNvPr>
          <p:cNvSpPr>
            <a:spLocks/>
          </p:cNvSpPr>
          <p:nvPr/>
        </p:nvSpPr>
        <p:spPr>
          <a:xfrm rot="21054282">
            <a:off x="6700514" y="1969866"/>
            <a:ext cx="360000" cy="360000"/>
          </a:xfrm>
          <a:prstGeom prst="smileyFace">
            <a:avLst>
              <a:gd name="adj" fmla="val 4653"/>
            </a:avLst>
          </a:prstGeom>
          <a:solidFill>
            <a:srgbClr val="FF0000"/>
          </a:solidFill>
          <a:ln w="34925">
            <a:solidFill>
              <a:schemeClr val="tx1"/>
            </a:solidFill>
          </a:ln>
          <a:effectLst>
            <a:outerShdw blurRad="50800" dist="50800" dir="5400000" sx="50000" sy="5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0" name="Imagen 49">
            <a:extLst>
              <a:ext uri="{FF2B5EF4-FFF2-40B4-BE49-F238E27FC236}">
                <a16:creationId xmlns:a16="http://schemas.microsoft.com/office/drawing/2014/main" id="{DF68F360-B943-4997-8EF3-BB976049C254}"/>
              </a:ext>
            </a:extLst>
          </p:cNvPr>
          <p:cNvPicPr>
            <a:picLocks noChangeAspect="1"/>
          </p:cNvPicPr>
          <p:nvPr/>
        </p:nvPicPr>
        <p:blipFill>
          <a:blip r:embed="rId3"/>
          <a:stretch>
            <a:fillRect/>
          </a:stretch>
        </p:blipFill>
        <p:spPr>
          <a:xfrm>
            <a:off x="6626166" y="1374313"/>
            <a:ext cx="1048603" cy="2024047"/>
          </a:xfrm>
          <a:prstGeom prst="rect">
            <a:avLst/>
          </a:prstGeom>
        </p:spPr>
      </p:pic>
    </p:spTree>
    <p:extLst>
      <p:ext uri="{BB962C8B-B14F-4D97-AF65-F5344CB8AC3E}">
        <p14:creationId xmlns:p14="http://schemas.microsoft.com/office/powerpoint/2010/main" val="275197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14" name="object 26">
            <a:extLst>
              <a:ext uri="{FF2B5EF4-FFF2-40B4-BE49-F238E27FC236}">
                <a16:creationId xmlns:a16="http://schemas.microsoft.com/office/drawing/2014/main" id="{C09719BC-74D9-47F0-AFCD-1374846BDA4F}"/>
              </a:ext>
            </a:extLst>
          </p:cNvPr>
          <p:cNvSpPr txBox="1">
            <a:spLocks/>
          </p:cNvSpPr>
          <p:nvPr/>
        </p:nvSpPr>
        <p:spPr>
          <a:xfrm>
            <a:off x="168167" y="230512"/>
            <a:ext cx="8208101"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circuito de gastos / Le </a:t>
            </a:r>
            <a:r>
              <a:rPr lang="es-ES" sz="2400" b="1" dirty="0" err="1">
                <a:solidFill>
                  <a:schemeClr val="bg1"/>
                </a:solidFill>
                <a:latin typeface="+mn-lt"/>
              </a:rPr>
              <a:t>circuit</a:t>
            </a:r>
            <a:r>
              <a:rPr lang="es-ES" sz="2400" b="1" dirty="0">
                <a:solidFill>
                  <a:schemeClr val="bg1"/>
                </a:solidFill>
                <a:latin typeface="+mn-lt"/>
              </a:rPr>
              <a:t> des </a:t>
            </a:r>
            <a:r>
              <a:rPr lang="es-ES" sz="2400" b="1" dirty="0" err="1">
                <a:solidFill>
                  <a:schemeClr val="bg1"/>
                </a:solidFill>
                <a:latin typeface="+mn-lt"/>
              </a:rPr>
              <a:t>dépenses</a:t>
            </a:r>
            <a:endParaRPr lang="es-ES" sz="2400" b="1" spc="-10" dirty="0">
              <a:solidFill>
                <a:schemeClr val="bg1"/>
              </a:solidFill>
              <a:latin typeface="+mn-lt"/>
            </a:endParaRPr>
          </a:p>
        </p:txBody>
      </p:sp>
      <p:pic>
        <p:nvPicPr>
          <p:cNvPr id="17" name="Imagen 16">
            <a:extLst>
              <a:ext uri="{FF2B5EF4-FFF2-40B4-BE49-F238E27FC236}">
                <a16:creationId xmlns:a16="http://schemas.microsoft.com/office/drawing/2014/main" id="{2CFB84B5-930E-4018-A8D5-0B088C5136D8}"/>
              </a:ext>
            </a:extLst>
          </p:cNvPr>
          <p:cNvPicPr>
            <a:picLocks noChangeAspect="1"/>
          </p:cNvPicPr>
          <p:nvPr/>
        </p:nvPicPr>
        <p:blipFill>
          <a:blip r:embed="rId2"/>
          <a:stretch>
            <a:fillRect/>
          </a:stretch>
        </p:blipFill>
        <p:spPr>
          <a:xfrm>
            <a:off x="6577990" y="1162258"/>
            <a:ext cx="5278800" cy="4818662"/>
          </a:xfrm>
          <a:prstGeom prst="rect">
            <a:avLst/>
          </a:prstGeom>
        </p:spPr>
      </p:pic>
      <p:pic>
        <p:nvPicPr>
          <p:cNvPr id="18" name="Imagen 17">
            <a:extLst>
              <a:ext uri="{FF2B5EF4-FFF2-40B4-BE49-F238E27FC236}">
                <a16:creationId xmlns:a16="http://schemas.microsoft.com/office/drawing/2014/main" id="{946ECEDD-0C07-48EF-B042-BAE7C2B60AE9}"/>
              </a:ext>
            </a:extLst>
          </p:cNvPr>
          <p:cNvPicPr>
            <a:picLocks noChangeAspect="1"/>
          </p:cNvPicPr>
          <p:nvPr/>
        </p:nvPicPr>
        <p:blipFill>
          <a:blip r:embed="rId3"/>
          <a:stretch>
            <a:fillRect/>
          </a:stretch>
        </p:blipFill>
        <p:spPr>
          <a:xfrm>
            <a:off x="8207751" y="2386336"/>
            <a:ext cx="3560373" cy="3036071"/>
          </a:xfrm>
          <a:prstGeom prst="rect">
            <a:avLst/>
          </a:prstGeom>
        </p:spPr>
      </p:pic>
      <p:sp>
        <p:nvSpPr>
          <p:cNvPr id="20" name="Elipse 19">
            <a:extLst>
              <a:ext uri="{FF2B5EF4-FFF2-40B4-BE49-F238E27FC236}">
                <a16:creationId xmlns:a16="http://schemas.microsoft.com/office/drawing/2014/main" id="{3C35921F-2C0B-47E1-A25A-8D094739EE31}"/>
              </a:ext>
            </a:extLst>
          </p:cNvPr>
          <p:cNvSpPr/>
          <p:nvPr/>
        </p:nvSpPr>
        <p:spPr>
          <a:xfrm rot="1390880">
            <a:off x="6691108" y="1140860"/>
            <a:ext cx="918716" cy="2490952"/>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E83D5CE9-3605-4F6A-9AFB-F24182EF4EA5}"/>
              </a:ext>
            </a:extLst>
          </p:cNvPr>
          <p:cNvSpPr txBox="1"/>
          <p:nvPr/>
        </p:nvSpPr>
        <p:spPr>
          <a:xfrm>
            <a:off x="6558938" y="5802961"/>
            <a:ext cx="3429000" cy="215444"/>
          </a:xfrm>
          <a:prstGeom prst="rect">
            <a:avLst/>
          </a:prstGeom>
          <a:noFill/>
        </p:spPr>
        <p:txBody>
          <a:bodyPr wrap="square" rtlCol="0">
            <a:spAutoFit/>
          </a:bodyPr>
          <a:lstStyle/>
          <a:p>
            <a:r>
              <a:rPr lang="es-ES" sz="800" i="1" dirty="0">
                <a:solidFill>
                  <a:schemeClr val="bg1">
                    <a:lumMod val="75000"/>
                  </a:schemeClr>
                </a:solidFill>
              </a:rPr>
              <a:t>Imagen extraída de freepik.es</a:t>
            </a:r>
          </a:p>
        </p:txBody>
      </p:sp>
      <p:pic>
        <p:nvPicPr>
          <p:cNvPr id="22" name="Imagen 21">
            <a:extLst>
              <a:ext uri="{FF2B5EF4-FFF2-40B4-BE49-F238E27FC236}">
                <a16:creationId xmlns:a16="http://schemas.microsoft.com/office/drawing/2014/main" id="{E2A78797-9E17-4991-A39D-697A643DF323}"/>
              </a:ext>
            </a:extLst>
          </p:cNvPr>
          <p:cNvPicPr>
            <a:picLocks noChangeAspect="1"/>
          </p:cNvPicPr>
          <p:nvPr/>
        </p:nvPicPr>
        <p:blipFill>
          <a:blip r:embed="rId4"/>
          <a:stretch>
            <a:fillRect/>
          </a:stretch>
        </p:blipFill>
        <p:spPr>
          <a:xfrm>
            <a:off x="6626166" y="1374313"/>
            <a:ext cx="1048603" cy="2024047"/>
          </a:xfrm>
          <a:prstGeom prst="rect">
            <a:avLst/>
          </a:prstGeom>
        </p:spPr>
      </p:pic>
      <p:sp>
        <p:nvSpPr>
          <p:cNvPr id="25" name="CuadroTexto 24">
            <a:extLst>
              <a:ext uri="{FF2B5EF4-FFF2-40B4-BE49-F238E27FC236}">
                <a16:creationId xmlns:a16="http://schemas.microsoft.com/office/drawing/2014/main" id="{AA5E7A11-844A-4973-8790-02B8BADF7F39}"/>
              </a:ext>
            </a:extLst>
          </p:cNvPr>
          <p:cNvSpPr txBox="1"/>
          <p:nvPr/>
        </p:nvSpPr>
        <p:spPr>
          <a:xfrm>
            <a:off x="376611" y="1187668"/>
            <a:ext cx="4744029" cy="1846659"/>
          </a:xfrm>
          <a:prstGeom prst="rect">
            <a:avLst/>
          </a:prstGeom>
          <a:noFill/>
        </p:spPr>
        <p:txBody>
          <a:bodyPr wrap="square">
            <a:spAutoFit/>
          </a:bodyPr>
          <a:lstStyle/>
          <a:p>
            <a:pPr marR="0" lvl="0" indent="0" fontAlgn="auto">
              <a:lnSpc>
                <a:spcPct val="100000"/>
              </a:lnSpc>
              <a:spcBef>
                <a:spcPts val="0"/>
              </a:spcBef>
              <a:spcAft>
                <a:spcPts val="0"/>
              </a:spcAft>
              <a:buClrTx/>
              <a:buSzTx/>
              <a:buFontTx/>
              <a:buNone/>
              <a:tabLst/>
              <a:defRPr/>
            </a:pP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ENTIDAD JEFA DE FILA :</a:t>
            </a:r>
          </a:p>
          <a:p>
            <a:pPr marR="0" lvl="0" indent="0" fontAlgn="auto">
              <a:lnSpc>
                <a:spcPct val="100000"/>
              </a:lnSpc>
              <a:spcBef>
                <a:spcPts val="0"/>
              </a:spcBef>
              <a:spcAft>
                <a:spcPts val="0"/>
              </a:spcAft>
              <a:buClrTx/>
              <a:buSzTx/>
              <a:buFontTx/>
              <a:buNone/>
              <a:tabLst/>
              <a:defRPr/>
            </a:pP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Solicita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el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pago</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de la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subvención</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FEDER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del</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gasto</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certificado</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para la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entidad</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socia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CuadroTexto 25">
            <a:extLst>
              <a:ext uri="{FF2B5EF4-FFF2-40B4-BE49-F238E27FC236}">
                <a16:creationId xmlns:a16="http://schemas.microsoft.com/office/drawing/2014/main" id="{E4D11339-4C21-4E41-B173-EA2D1D69746E}"/>
              </a:ext>
            </a:extLst>
          </p:cNvPr>
          <p:cNvSpPr txBox="1"/>
          <p:nvPr/>
        </p:nvSpPr>
        <p:spPr>
          <a:xfrm>
            <a:off x="391851" y="2970748"/>
            <a:ext cx="4744029" cy="1569660"/>
          </a:xfrm>
          <a:prstGeom prst="rect">
            <a:avLst/>
          </a:prstGeom>
          <a:noFill/>
        </p:spPr>
        <p:txBody>
          <a:bodyPr wrap="square">
            <a:spAutoFit/>
          </a:bodyPr>
          <a:lstStyle/>
          <a:p>
            <a:pPr marR="0" lvl="0" indent="0" fontAlgn="auto">
              <a:lnSpc>
                <a:spcPct val="100000"/>
              </a:lnSpc>
              <a:spcBef>
                <a:spcPts val="0"/>
              </a:spcBef>
              <a:spcAft>
                <a:spcPts val="0"/>
              </a:spcAft>
              <a:buClrTx/>
              <a:buSzTx/>
              <a:buFontTx/>
              <a:buNone/>
              <a:tabLst/>
              <a:defRPr/>
            </a:pPr>
            <a:r>
              <a:rPr lang="fr-FR" sz="2400" b="1" spc="-10" dirty="0">
                <a:solidFill>
                  <a:srgbClr val="00B050"/>
                </a:solidFill>
                <a:latin typeface="Calibri" panose="020F0502020204030204" pitchFamily="34" charset="0"/>
                <a:ea typeface="Calibri" panose="020F0502020204030204" pitchFamily="34" charset="0"/>
                <a:cs typeface="Calibri" panose="020F0502020204030204" pitchFamily="34" charset="0"/>
              </a:rPr>
              <a:t>ENTITÉ CHEF DE FILE :</a:t>
            </a:r>
          </a:p>
          <a:p>
            <a:pPr>
              <a:defRPr/>
            </a:pPr>
            <a:r>
              <a:rPr lang="fr-FR" sz="2400" b="1" spc="-10" dirty="0">
                <a:solidFill>
                  <a:srgbClr val="00B050"/>
                </a:solidFill>
                <a:latin typeface="Calibri" panose="020F0502020204030204" pitchFamily="34" charset="0"/>
                <a:ea typeface="Calibri" panose="020F0502020204030204" pitchFamily="34" charset="0"/>
                <a:cs typeface="Calibri" panose="020F0502020204030204" pitchFamily="34" charset="0"/>
              </a:rPr>
              <a:t>Demande le paiement de la subvention FEDER de la dépense certifiée pour l’entité partenaire.</a:t>
            </a:r>
          </a:p>
        </p:txBody>
      </p:sp>
    </p:spTree>
    <p:extLst>
      <p:ext uri="{BB962C8B-B14F-4D97-AF65-F5344CB8AC3E}">
        <p14:creationId xmlns:p14="http://schemas.microsoft.com/office/powerpoint/2010/main" val="2886056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14" name="object 26">
            <a:extLst>
              <a:ext uri="{FF2B5EF4-FFF2-40B4-BE49-F238E27FC236}">
                <a16:creationId xmlns:a16="http://schemas.microsoft.com/office/drawing/2014/main" id="{C09719BC-74D9-47F0-AFCD-1374846BDA4F}"/>
              </a:ext>
            </a:extLst>
          </p:cNvPr>
          <p:cNvSpPr txBox="1">
            <a:spLocks/>
          </p:cNvSpPr>
          <p:nvPr/>
        </p:nvSpPr>
        <p:spPr>
          <a:xfrm>
            <a:off x="168167" y="230512"/>
            <a:ext cx="8208101"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circuito de gastos / Le </a:t>
            </a:r>
            <a:r>
              <a:rPr lang="es-ES" sz="2400" b="1" dirty="0" err="1">
                <a:solidFill>
                  <a:schemeClr val="bg1"/>
                </a:solidFill>
                <a:latin typeface="+mn-lt"/>
              </a:rPr>
              <a:t>circuit</a:t>
            </a:r>
            <a:r>
              <a:rPr lang="es-ES" sz="2400" b="1" dirty="0">
                <a:solidFill>
                  <a:schemeClr val="bg1"/>
                </a:solidFill>
                <a:latin typeface="+mn-lt"/>
              </a:rPr>
              <a:t> des </a:t>
            </a:r>
            <a:r>
              <a:rPr lang="es-ES" sz="2400" b="1" dirty="0" err="1">
                <a:solidFill>
                  <a:schemeClr val="bg1"/>
                </a:solidFill>
                <a:latin typeface="+mn-lt"/>
              </a:rPr>
              <a:t>dépenses</a:t>
            </a:r>
            <a:endParaRPr lang="es-ES" sz="2400" b="1" spc="-10" dirty="0">
              <a:solidFill>
                <a:schemeClr val="bg1"/>
              </a:solidFill>
              <a:latin typeface="+mn-lt"/>
            </a:endParaRPr>
          </a:p>
        </p:txBody>
      </p:sp>
      <p:sp>
        <p:nvSpPr>
          <p:cNvPr id="21" name="CuadroTexto 20">
            <a:extLst>
              <a:ext uri="{FF2B5EF4-FFF2-40B4-BE49-F238E27FC236}">
                <a16:creationId xmlns:a16="http://schemas.microsoft.com/office/drawing/2014/main" id="{E83D5CE9-3605-4F6A-9AFB-F24182EF4EA5}"/>
              </a:ext>
            </a:extLst>
          </p:cNvPr>
          <p:cNvSpPr txBox="1"/>
          <p:nvPr/>
        </p:nvSpPr>
        <p:spPr>
          <a:xfrm>
            <a:off x="6558938" y="5802961"/>
            <a:ext cx="3429000" cy="215444"/>
          </a:xfrm>
          <a:prstGeom prst="rect">
            <a:avLst/>
          </a:prstGeom>
          <a:noFill/>
        </p:spPr>
        <p:txBody>
          <a:bodyPr wrap="square" rtlCol="0">
            <a:spAutoFit/>
          </a:bodyPr>
          <a:lstStyle/>
          <a:p>
            <a:r>
              <a:rPr lang="es-ES" sz="800" i="1" dirty="0">
                <a:solidFill>
                  <a:schemeClr val="bg1">
                    <a:lumMod val="75000"/>
                  </a:schemeClr>
                </a:solidFill>
              </a:rPr>
              <a:t>Imagen extraída de freepik.es</a:t>
            </a:r>
          </a:p>
        </p:txBody>
      </p:sp>
      <p:pic>
        <p:nvPicPr>
          <p:cNvPr id="11" name="Imagen 10">
            <a:extLst>
              <a:ext uri="{FF2B5EF4-FFF2-40B4-BE49-F238E27FC236}">
                <a16:creationId xmlns:a16="http://schemas.microsoft.com/office/drawing/2014/main" id="{C1940BC0-8A6C-4230-99DE-5AD1C9F7B3E4}"/>
              </a:ext>
            </a:extLst>
          </p:cNvPr>
          <p:cNvPicPr>
            <a:picLocks noChangeAspect="1"/>
          </p:cNvPicPr>
          <p:nvPr/>
        </p:nvPicPr>
        <p:blipFill>
          <a:blip r:embed="rId2"/>
          <a:stretch>
            <a:fillRect/>
          </a:stretch>
        </p:blipFill>
        <p:spPr>
          <a:xfrm>
            <a:off x="-45720" y="1402373"/>
            <a:ext cx="6773243" cy="4816257"/>
          </a:xfrm>
          <a:prstGeom prst="rect">
            <a:avLst/>
          </a:prstGeom>
        </p:spPr>
      </p:pic>
      <p:pic>
        <p:nvPicPr>
          <p:cNvPr id="13" name="Imagen 12">
            <a:extLst>
              <a:ext uri="{FF2B5EF4-FFF2-40B4-BE49-F238E27FC236}">
                <a16:creationId xmlns:a16="http://schemas.microsoft.com/office/drawing/2014/main" id="{240663FA-450B-4BD0-9663-3028979B8C7A}"/>
              </a:ext>
            </a:extLst>
          </p:cNvPr>
          <p:cNvPicPr>
            <a:picLocks noChangeAspect="1"/>
          </p:cNvPicPr>
          <p:nvPr/>
        </p:nvPicPr>
        <p:blipFill>
          <a:blip r:embed="rId3"/>
          <a:stretch>
            <a:fillRect/>
          </a:stretch>
        </p:blipFill>
        <p:spPr>
          <a:xfrm flipH="1">
            <a:off x="2743200" y="1572251"/>
            <a:ext cx="7914284" cy="8703650"/>
          </a:xfrm>
          <a:prstGeom prst="rect">
            <a:avLst/>
          </a:prstGeom>
        </p:spPr>
      </p:pic>
      <p:sp>
        <p:nvSpPr>
          <p:cNvPr id="15" name="CuadroTexto 14">
            <a:extLst>
              <a:ext uri="{FF2B5EF4-FFF2-40B4-BE49-F238E27FC236}">
                <a16:creationId xmlns:a16="http://schemas.microsoft.com/office/drawing/2014/main" id="{F0D14A8D-E2AA-433F-90D0-F933E7479C06}"/>
              </a:ext>
            </a:extLst>
          </p:cNvPr>
          <p:cNvSpPr txBox="1"/>
          <p:nvPr/>
        </p:nvSpPr>
        <p:spPr>
          <a:xfrm>
            <a:off x="7387011" y="1270822"/>
            <a:ext cx="4667829" cy="2215991"/>
          </a:xfrm>
          <a:prstGeom prst="rect">
            <a:avLst/>
          </a:prstGeom>
          <a:noFill/>
        </p:spPr>
        <p:txBody>
          <a:bodyPr wrap="square">
            <a:spAutoFit/>
          </a:bodyPr>
          <a:lstStyle/>
          <a:p>
            <a:pPr marR="0" lvl="0" indent="0" fontAlgn="auto">
              <a:lnSpc>
                <a:spcPct val="100000"/>
              </a:lnSpc>
              <a:spcBef>
                <a:spcPts val="0"/>
              </a:spcBef>
              <a:spcAft>
                <a:spcPts val="0"/>
              </a:spcAft>
              <a:buClrTx/>
              <a:buSzTx/>
              <a:buFontTx/>
              <a:buNone/>
              <a:tabLst/>
              <a:defRPr/>
            </a:pP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SC/AG POCTEFA:</a:t>
            </a:r>
          </a:p>
          <a:p>
            <a:pPr marR="0" lvl="0" indent="0" fontAlgn="auto">
              <a:lnSpc>
                <a:spcPct val="100000"/>
              </a:lnSpc>
              <a:spcBef>
                <a:spcPts val="0"/>
              </a:spcBef>
              <a:spcAft>
                <a:spcPts val="0"/>
              </a:spcAft>
              <a:buClrTx/>
              <a:buSzTx/>
              <a:buFontTx/>
              <a:buNone/>
              <a:tabLst/>
              <a:defRPr/>
            </a:pP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Analiza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la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coherencia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y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solicita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el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pago</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 la AC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Ministerio</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Hacienda).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Puede</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darse el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caso</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de que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rechace</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gasto</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32D4FBCC-E5F5-4B5D-A0B4-27ABD111D36F}"/>
              </a:ext>
            </a:extLst>
          </p:cNvPr>
          <p:cNvSpPr txBox="1"/>
          <p:nvPr/>
        </p:nvSpPr>
        <p:spPr>
          <a:xfrm>
            <a:off x="7417491" y="3343462"/>
            <a:ext cx="4667829" cy="2585323"/>
          </a:xfrm>
          <a:prstGeom prst="rect">
            <a:avLst/>
          </a:prstGeom>
          <a:noFill/>
        </p:spPr>
        <p:txBody>
          <a:bodyPr wrap="square">
            <a:spAutoFit/>
          </a:bodyPr>
          <a:lstStyle/>
          <a:p>
            <a:pPr marR="0" lvl="0" indent="0" fontAlgn="auto">
              <a:lnSpc>
                <a:spcPct val="100000"/>
              </a:lnSpc>
              <a:spcBef>
                <a:spcPts val="0"/>
              </a:spcBef>
              <a:spcAft>
                <a:spcPts val="0"/>
              </a:spcAft>
              <a:buClrTx/>
              <a:buSzTx/>
              <a:buFontTx/>
              <a:buNone/>
              <a:tabLst/>
              <a:defRPr/>
            </a:pPr>
            <a:r>
              <a:rPr lang="fr-FR" sz="2400" b="1" spc="-10" dirty="0">
                <a:solidFill>
                  <a:srgbClr val="00B050"/>
                </a:solidFill>
                <a:latin typeface="Calibri" panose="020F0502020204030204" pitchFamily="34" charset="0"/>
                <a:ea typeface="Calibri" panose="020F0502020204030204" pitchFamily="34" charset="0"/>
                <a:cs typeface="Calibri" panose="020F0502020204030204" pitchFamily="34" charset="0"/>
              </a:rPr>
              <a:t>SC/AG POCTEFA :</a:t>
            </a:r>
          </a:p>
          <a:p>
            <a:pPr marR="0" lvl="0" indent="0" fontAlgn="auto">
              <a:lnSpc>
                <a:spcPct val="100000"/>
              </a:lnSpc>
              <a:spcBef>
                <a:spcPts val="0"/>
              </a:spcBef>
              <a:spcAft>
                <a:spcPts val="0"/>
              </a:spcAft>
              <a:buClrTx/>
              <a:buSzTx/>
              <a:buFontTx/>
              <a:buNone/>
              <a:tabLst/>
              <a:defRPr/>
            </a:pPr>
            <a:r>
              <a:rPr lang="fr-FR" sz="2400" b="1" spc="-10" dirty="0">
                <a:solidFill>
                  <a:srgbClr val="00B050"/>
                </a:solidFill>
                <a:latin typeface="Calibri" panose="020F0502020204030204" pitchFamily="34" charset="0"/>
                <a:ea typeface="Calibri" panose="020F0502020204030204" pitchFamily="34" charset="0"/>
                <a:cs typeface="Calibri" panose="020F0502020204030204" pitchFamily="34" charset="0"/>
              </a:rPr>
              <a:t>Analyse la cohérence et demande le paiement auprès de l’AC (</a:t>
            </a:r>
            <a:r>
              <a:rPr lang="fr-FR" sz="2400" b="1" spc="-10" dirty="0" err="1">
                <a:solidFill>
                  <a:srgbClr val="00B050"/>
                </a:solidFill>
                <a:latin typeface="Calibri" panose="020F0502020204030204" pitchFamily="34" charset="0"/>
                <a:ea typeface="Calibri" panose="020F0502020204030204" pitchFamily="34" charset="0"/>
                <a:cs typeface="Calibri" panose="020F0502020204030204" pitchFamily="34" charset="0"/>
              </a:rPr>
              <a:t>Ministerio</a:t>
            </a:r>
            <a:r>
              <a:rPr lang="fr-FR" sz="2400" b="1" spc="-10" dirty="0">
                <a:solidFill>
                  <a:srgbClr val="00B050"/>
                </a:solidFill>
                <a:latin typeface="Calibri" panose="020F0502020204030204" pitchFamily="34" charset="0"/>
                <a:ea typeface="Calibri" panose="020F0502020204030204" pitchFamily="34" charset="0"/>
                <a:cs typeface="Calibri" panose="020F0502020204030204" pitchFamily="34" charset="0"/>
              </a:rPr>
              <a:t> Hacienda, Ministère des Finances Espagnol). Des dépenses peuvent être rejetées à ce stade.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48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14" name="object 26">
            <a:extLst>
              <a:ext uri="{FF2B5EF4-FFF2-40B4-BE49-F238E27FC236}">
                <a16:creationId xmlns:a16="http://schemas.microsoft.com/office/drawing/2014/main" id="{C09719BC-74D9-47F0-AFCD-1374846BDA4F}"/>
              </a:ext>
            </a:extLst>
          </p:cNvPr>
          <p:cNvSpPr txBox="1">
            <a:spLocks/>
          </p:cNvSpPr>
          <p:nvPr/>
        </p:nvSpPr>
        <p:spPr>
          <a:xfrm>
            <a:off x="168167" y="230512"/>
            <a:ext cx="8208101"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circuito de gastos / Le </a:t>
            </a:r>
            <a:r>
              <a:rPr lang="es-ES" sz="2400" b="1" dirty="0" err="1">
                <a:solidFill>
                  <a:schemeClr val="bg1"/>
                </a:solidFill>
                <a:latin typeface="+mn-lt"/>
              </a:rPr>
              <a:t>circuit</a:t>
            </a:r>
            <a:r>
              <a:rPr lang="es-ES" sz="2400" b="1" dirty="0">
                <a:solidFill>
                  <a:schemeClr val="bg1"/>
                </a:solidFill>
                <a:latin typeface="+mn-lt"/>
              </a:rPr>
              <a:t> des </a:t>
            </a:r>
            <a:r>
              <a:rPr lang="es-ES" sz="2400" b="1" dirty="0" err="1">
                <a:solidFill>
                  <a:schemeClr val="bg1"/>
                </a:solidFill>
                <a:latin typeface="+mn-lt"/>
              </a:rPr>
              <a:t>dépenses</a:t>
            </a:r>
            <a:endParaRPr lang="es-ES" sz="2400" b="1" spc="-10" dirty="0">
              <a:solidFill>
                <a:schemeClr val="bg1"/>
              </a:solidFill>
              <a:latin typeface="+mn-lt"/>
            </a:endParaRPr>
          </a:p>
        </p:txBody>
      </p:sp>
      <p:pic>
        <p:nvPicPr>
          <p:cNvPr id="10" name="Imagen 9">
            <a:extLst>
              <a:ext uri="{FF2B5EF4-FFF2-40B4-BE49-F238E27FC236}">
                <a16:creationId xmlns:a16="http://schemas.microsoft.com/office/drawing/2014/main" id="{CA426C2A-6D16-4899-A1ED-5800CDA719E0}"/>
              </a:ext>
            </a:extLst>
          </p:cNvPr>
          <p:cNvPicPr>
            <a:picLocks noChangeAspect="1"/>
          </p:cNvPicPr>
          <p:nvPr/>
        </p:nvPicPr>
        <p:blipFill>
          <a:blip r:embed="rId2"/>
          <a:stretch>
            <a:fillRect/>
          </a:stretch>
        </p:blipFill>
        <p:spPr>
          <a:xfrm>
            <a:off x="8552942" y="1528497"/>
            <a:ext cx="3639058" cy="3801005"/>
          </a:xfrm>
          <a:prstGeom prst="rect">
            <a:avLst/>
          </a:prstGeom>
        </p:spPr>
      </p:pic>
      <p:sp>
        <p:nvSpPr>
          <p:cNvPr id="12" name="CuadroTexto 11">
            <a:extLst>
              <a:ext uri="{FF2B5EF4-FFF2-40B4-BE49-F238E27FC236}">
                <a16:creationId xmlns:a16="http://schemas.microsoft.com/office/drawing/2014/main" id="{5C055DDF-BA23-44EA-AD69-F181810790E9}"/>
              </a:ext>
            </a:extLst>
          </p:cNvPr>
          <p:cNvSpPr txBox="1"/>
          <p:nvPr/>
        </p:nvSpPr>
        <p:spPr>
          <a:xfrm>
            <a:off x="10647424" y="5167091"/>
            <a:ext cx="3429000" cy="215444"/>
          </a:xfrm>
          <a:prstGeom prst="rect">
            <a:avLst/>
          </a:prstGeom>
          <a:noFill/>
        </p:spPr>
        <p:txBody>
          <a:bodyPr wrap="square" rtlCol="0">
            <a:spAutoFit/>
          </a:bodyPr>
          <a:lstStyle/>
          <a:p>
            <a:r>
              <a:rPr lang="es-ES" sz="800" i="1" dirty="0">
                <a:solidFill>
                  <a:schemeClr val="bg1">
                    <a:lumMod val="75000"/>
                  </a:schemeClr>
                </a:solidFill>
              </a:rPr>
              <a:t>Imagen extraída de freepik.es</a:t>
            </a:r>
          </a:p>
        </p:txBody>
      </p:sp>
      <p:sp>
        <p:nvSpPr>
          <p:cNvPr id="18" name="CuadroTexto 17">
            <a:extLst>
              <a:ext uri="{FF2B5EF4-FFF2-40B4-BE49-F238E27FC236}">
                <a16:creationId xmlns:a16="http://schemas.microsoft.com/office/drawing/2014/main" id="{0E36418F-1C49-411B-93CB-73CA83605516}"/>
              </a:ext>
            </a:extLst>
          </p:cNvPr>
          <p:cNvSpPr txBox="1"/>
          <p:nvPr/>
        </p:nvSpPr>
        <p:spPr>
          <a:xfrm>
            <a:off x="3186198" y="1528497"/>
            <a:ext cx="4667829" cy="1569660"/>
          </a:xfrm>
          <a:prstGeom prst="rect">
            <a:avLst/>
          </a:prstGeom>
          <a:noFill/>
        </p:spPr>
        <p:txBody>
          <a:bodyPr wrap="square">
            <a:spAutoFit/>
          </a:bodyPr>
          <a:lstStyle/>
          <a:p>
            <a:pPr marR="0" lvl="0" indent="0" fontAlgn="auto">
              <a:lnSpc>
                <a:spcPct val="100000"/>
              </a:lnSpc>
              <a:spcBef>
                <a:spcPts val="0"/>
              </a:spcBef>
              <a:spcAft>
                <a:spcPts val="0"/>
              </a:spcAft>
              <a:buClrTx/>
              <a:buSzTx/>
              <a:buFontTx/>
              <a:buNone/>
              <a:tabLst/>
              <a:defRPr/>
            </a:pP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AUTORIDAD CONTABLE (MINISTERIO DE HACIENDA):</a:t>
            </a:r>
          </a:p>
          <a:p>
            <a:pPr marR="0" lvl="0" indent="0" fontAlgn="auto">
              <a:lnSpc>
                <a:spcPct val="100000"/>
              </a:lnSpc>
              <a:spcBef>
                <a:spcPts val="0"/>
              </a:spcBef>
              <a:spcAft>
                <a:spcPts val="0"/>
              </a:spcAft>
              <a:buClrTx/>
              <a:buSzTx/>
              <a:buFontTx/>
              <a:buNone/>
              <a:tabLst/>
              <a:defRPr/>
            </a:pP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Analiza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paga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y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envía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los gastos a la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Comisión</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Europea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875F3CD2-27A6-4C1B-B5A0-B426A10EED66}"/>
              </a:ext>
            </a:extLst>
          </p:cNvPr>
          <p:cNvSpPr txBox="1"/>
          <p:nvPr/>
        </p:nvSpPr>
        <p:spPr>
          <a:xfrm>
            <a:off x="3186197" y="3767155"/>
            <a:ext cx="4667829" cy="2308324"/>
          </a:xfrm>
          <a:prstGeom prst="rect">
            <a:avLst/>
          </a:prstGeom>
          <a:noFill/>
        </p:spPr>
        <p:txBody>
          <a:bodyPr wrap="square">
            <a:spAutoFit/>
          </a:bodyPr>
          <a:lstStyle/>
          <a:p>
            <a:pPr marR="0" lvl="0" indent="0" fontAlgn="auto">
              <a:lnSpc>
                <a:spcPct val="100000"/>
              </a:lnSpc>
              <a:spcBef>
                <a:spcPts val="0"/>
              </a:spcBef>
              <a:spcAft>
                <a:spcPts val="0"/>
              </a:spcAft>
              <a:buClrTx/>
              <a:buSzTx/>
              <a:buFontTx/>
              <a:buNone/>
              <a:tabLst/>
              <a:defRPr/>
            </a:pPr>
            <a:r>
              <a:rPr lang="fr-FR" sz="2400" b="1" spc="-10" dirty="0">
                <a:solidFill>
                  <a:srgbClr val="00B050"/>
                </a:solidFill>
                <a:latin typeface="Calibri" panose="020F0502020204030204" pitchFamily="34" charset="0"/>
                <a:ea typeface="Calibri" panose="020F0502020204030204" pitchFamily="34" charset="0"/>
                <a:cs typeface="Calibri" panose="020F0502020204030204" pitchFamily="34" charset="0"/>
              </a:rPr>
              <a:t>AUTORITÉ COMPTABLE (MINISTERIO DE HACIENDA, Ministère des Finances Espagnol):</a:t>
            </a:r>
          </a:p>
          <a:p>
            <a:pPr marR="0" lvl="0" indent="0" fontAlgn="auto">
              <a:lnSpc>
                <a:spcPct val="100000"/>
              </a:lnSpc>
              <a:spcBef>
                <a:spcPts val="0"/>
              </a:spcBef>
              <a:spcAft>
                <a:spcPts val="0"/>
              </a:spcAft>
              <a:buClrTx/>
              <a:buSzTx/>
              <a:buFontTx/>
              <a:buNone/>
              <a:tabLst/>
              <a:defRPr/>
            </a:pPr>
            <a:r>
              <a:rPr lang="fr-FR" sz="2400" b="1" spc="-10" dirty="0">
                <a:solidFill>
                  <a:srgbClr val="00B050"/>
                </a:solidFill>
                <a:latin typeface="Calibri" panose="020F0502020204030204" pitchFamily="34" charset="0"/>
                <a:ea typeface="Calibri" panose="020F0502020204030204" pitchFamily="34" charset="0"/>
                <a:cs typeface="Calibri" panose="020F0502020204030204" pitchFamily="34" charset="0"/>
              </a:rPr>
              <a:t>Analyse, paie et envoie les dépenses à la Commission Européenne.</a:t>
            </a:r>
            <a:endParaRPr kumimoji="0" lang="fr-FR"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158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14" name="object 26">
            <a:extLst>
              <a:ext uri="{FF2B5EF4-FFF2-40B4-BE49-F238E27FC236}">
                <a16:creationId xmlns:a16="http://schemas.microsoft.com/office/drawing/2014/main" id="{C09719BC-74D9-47F0-AFCD-1374846BDA4F}"/>
              </a:ext>
            </a:extLst>
          </p:cNvPr>
          <p:cNvSpPr txBox="1">
            <a:spLocks/>
          </p:cNvSpPr>
          <p:nvPr/>
        </p:nvSpPr>
        <p:spPr>
          <a:xfrm>
            <a:off x="168167" y="230512"/>
            <a:ext cx="8208101"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circuito de gastos / Le </a:t>
            </a:r>
            <a:r>
              <a:rPr lang="es-ES" sz="2400" b="1" dirty="0" err="1">
                <a:solidFill>
                  <a:schemeClr val="bg1"/>
                </a:solidFill>
                <a:latin typeface="+mn-lt"/>
              </a:rPr>
              <a:t>circuit</a:t>
            </a:r>
            <a:r>
              <a:rPr lang="es-ES" sz="2400" b="1" dirty="0">
                <a:solidFill>
                  <a:schemeClr val="bg1"/>
                </a:solidFill>
                <a:latin typeface="+mn-lt"/>
              </a:rPr>
              <a:t> des </a:t>
            </a:r>
            <a:r>
              <a:rPr lang="es-ES" sz="2400" b="1" dirty="0" err="1">
                <a:solidFill>
                  <a:schemeClr val="bg1"/>
                </a:solidFill>
                <a:latin typeface="+mn-lt"/>
              </a:rPr>
              <a:t>dépenses</a:t>
            </a:r>
            <a:endParaRPr lang="es-ES" sz="2400" b="1" spc="-10" dirty="0">
              <a:solidFill>
                <a:schemeClr val="bg1"/>
              </a:solidFill>
              <a:latin typeface="+mn-lt"/>
            </a:endParaRPr>
          </a:p>
        </p:txBody>
      </p:sp>
      <p:pic>
        <p:nvPicPr>
          <p:cNvPr id="8" name="Imagen 7">
            <a:extLst>
              <a:ext uri="{FF2B5EF4-FFF2-40B4-BE49-F238E27FC236}">
                <a16:creationId xmlns:a16="http://schemas.microsoft.com/office/drawing/2014/main" id="{70B972EE-1459-43ED-9AD9-C0050E51D181}"/>
              </a:ext>
            </a:extLst>
          </p:cNvPr>
          <p:cNvPicPr>
            <a:picLocks noChangeAspect="1"/>
          </p:cNvPicPr>
          <p:nvPr/>
        </p:nvPicPr>
        <p:blipFill>
          <a:blip r:embed="rId2"/>
          <a:stretch>
            <a:fillRect/>
          </a:stretch>
        </p:blipFill>
        <p:spPr>
          <a:xfrm>
            <a:off x="619005" y="1120284"/>
            <a:ext cx="3526275" cy="5074713"/>
          </a:xfrm>
          <a:prstGeom prst="rect">
            <a:avLst/>
          </a:prstGeom>
        </p:spPr>
      </p:pic>
      <p:sp>
        <p:nvSpPr>
          <p:cNvPr id="11" name="CuadroTexto 10">
            <a:extLst>
              <a:ext uri="{FF2B5EF4-FFF2-40B4-BE49-F238E27FC236}">
                <a16:creationId xmlns:a16="http://schemas.microsoft.com/office/drawing/2014/main" id="{7AD0B76A-B18B-49A8-9208-43155FEE61C1}"/>
              </a:ext>
            </a:extLst>
          </p:cNvPr>
          <p:cNvSpPr txBox="1"/>
          <p:nvPr/>
        </p:nvSpPr>
        <p:spPr>
          <a:xfrm>
            <a:off x="451440" y="1062097"/>
            <a:ext cx="2291760" cy="861774"/>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Cara sonriente 14">
            <a:extLst>
              <a:ext uri="{FF2B5EF4-FFF2-40B4-BE49-F238E27FC236}">
                <a16:creationId xmlns:a16="http://schemas.microsoft.com/office/drawing/2014/main" id="{ADC2DF03-199C-4910-8A1D-0DBA6CB61B6D}"/>
              </a:ext>
            </a:extLst>
          </p:cNvPr>
          <p:cNvSpPr/>
          <p:nvPr/>
        </p:nvSpPr>
        <p:spPr>
          <a:xfrm rot="10561123">
            <a:off x="1093743" y="5531833"/>
            <a:ext cx="445379" cy="420143"/>
          </a:xfrm>
          <a:prstGeom prst="smileyFace">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00FF"/>
              </a:highlight>
            </a:endParaRPr>
          </a:p>
        </p:txBody>
      </p:sp>
      <p:sp>
        <p:nvSpPr>
          <p:cNvPr id="16" name="Cara sonriente 15">
            <a:extLst>
              <a:ext uri="{FF2B5EF4-FFF2-40B4-BE49-F238E27FC236}">
                <a16:creationId xmlns:a16="http://schemas.microsoft.com/office/drawing/2014/main" id="{54D03036-7B17-423A-9C35-1F8E7CB4F9FA}"/>
              </a:ext>
            </a:extLst>
          </p:cNvPr>
          <p:cNvSpPr/>
          <p:nvPr/>
        </p:nvSpPr>
        <p:spPr>
          <a:xfrm rot="10561123">
            <a:off x="788463" y="5127501"/>
            <a:ext cx="445379" cy="420143"/>
          </a:xfrm>
          <a:prstGeom prst="smileyFace">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00FF"/>
              </a:highlight>
            </a:endParaRPr>
          </a:p>
        </p:txBody>
      </p:sp>
      <p:sp>
        <p:nvSpPr>
          <p:cNvPr id="17" name="Cara sonriente 16">
            <a:extLst>
              <a:ext uri="{FF2B5EF4-FFF2-40B4-BE49-F238E27FC236}">
                <a16:creationId xmlns:a16="http://schemas.microsoft.com/office/drawing/2014/main" id="{C6A48CB5-A2A4-4E19-9721-F5B3A5C4A277}"/>
              </a:ext>
            </a:extLst>
          </p:cNvPr>
          <p:cNvSpPr/>
          <p:nvPr/>
        </p:nvSpPr>
        <p:spPr>
          <a:xfrm rot="10561123">
            <a:off x="1791170" y="5360806"/>
            <a:ext cx="445379" cy="420143"/>
          </a:xfrm>
          <a:prstGeom prst="smileyFace">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00FF"/>
              </a:highlight>
            </a:endParaRPr>
          </a:p>
        </p:txBody>
      </p:sp>
      <p:sp>
        <p:nvSpPr>
          <p:cNvPr id="20" name="Cara sonriente 19">
            <a:extLst>
              <a:ext uri="{FF2B5EF4-FFF2-40B4-BE49-F238E27FC236}">
                <a16:creationId xmlns:a16="http://schemas.microsoft.com/office/drawing/2014/main" id="{DC47F930-9276-4940-B645-650D8E99CB2E}"/>
              </a:ext>
            </a:extLst>
          </p:cNvPr>
          <p:cNvSpPr/>
          <p:nvPr/>
        </p:nvSpPr>
        <p:spPr>
          <a:xfrm rot="10561123">
            <a:off x="3230172" y="5170184"/>
            <a:ext cx="445379" cy="420143"/>
          </a:xfrm>
          <a:prstGeom prst="smileyFace">
            <a:avLst>
              <a:gd name="adj" fmla="val 4653"/>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00FF"/>
              </a:highlight>
            </a:endParaRPr>
          </a:p>
        </p:txBody>
      </p:sp>
      <p:sp>
        <p:nvSpPr>
          <p:cNvPr id="21" name="Cara sonriente 20">
            <a:extLst>
              <a:ext uri="{FF2B5EF4-FFF2-40B4-BE49-F238E27FC236}">
                <a16:creationId xmlns:a16="http://schemas.microsoft.com/office/drawing/2014/main" id="{B58C8F1F-F4DD-4E7D-BA76-F5327D02D93B}"/>
              </a:ext>
            </a:extLst>
          </p:cNvPr>
          <p:cNvSpPr/>
          <p:nvPr/>
        </p:nvSpPr>
        <p:spPr>
          <a:xfrm rot="10561123">
            <a:off x="3311636" y="5577555"/>
            <a:ext cx="445379" cy="420143"/>
          </a:xfrm>
          <a:prstGeom prst="smileyFace">
            <a:avLst>
              <a:gd name="adj" fmla="val 4653"/>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00FF"/>
              </a:highlight>
            </a:endParaRPr>
          </a:p>
        </p:txBody>
      </p:sp>
      <p:sp>
        <p:nvSpPr>
          <p:cNvPr id="22" name="CuadroTexto 21">
            <a:extLst>
              <a:ext uri="{FF2B5EF4-FFF2-40B4-BE49-F238E27FC236}">
                <a16:creationId xmlns:a16="http://schemas.microsoft.com/office/drawing/2014/main" id="{9EE22857-3103-4115-A95E-4F60D2A8A4A1}"/>
              </a:ext>
            </a:extLst>
          </p:cNvPr>
          <p:cNvSpPr txBox="1"/>
          <p:nvPr/>
        </p:nvSpPr>
        <p:spPr>
          <a:xfrm>
            <a:off x="625787" y="5979553"/>
            <a:ext cx="3429000" cy="215444"/>
          </a:xfrm>
          <a:prstGeom prst="rect">
            <a:avLst/>
          </a:prstGeom>
          <a:noFill/>
        </p:spPr>
        <p:txBody>
          <a:bodyPr wrap="square" rtlCol="0">
            <a:spAutoFit/>
          </a:bodyPr>
          <a:lstStyle/>
          <a:p>
            <a:r>
              <a:rPr lang="es-ES" sz="800" i="1" dirty="0">
                <a:solidFill>
                  <a:schemeClr val="bg1">
                    <a:lumMod val="75000"/>
                  </a:schemeClr>
                </a:solidFill>
              </a:rPr>
              <a:t>Imagen extraída de freepik.es</a:t>
            </a:r>
          </a:p>
        </p:txBody>
      </p:sp>
      <p:sp>
        <p:nvSpPr>
          <p:cNvPr id="23" name="CuadroTexto 22">
            <a:extLst>
              <a:ext uri="{FF2B5EF4-FFF2-40B4-BE49-F238E27FC236}">
                <a16:creationId xmlns:a16="http://schemas.microsoft.com/office/drawing/2014/main" id="{FA9BEB2A-8A21-4E2A-BC04-CC01DE081D0F}"/>
              </a:ext>
            </a:extLst>
          </p:cNvPr>
          <p:cNvSpPr txBox="1"/>
          <p:nvPr/>
        </p:nvSpPr>
        <p:spPr>
          <a:xfrm>
            <a:off x="6627206" y="1508164"/>
            <a:ext cx="4667829" cy="1569660"/>
          </a:xfrm>
          <a:prstGeom prst="rect">
            <a:avLst/>
          </a:prstGeom>
          <a:noFill/>
        </p:spPr>
        <p:txBody>
          <a:bodyPr wrap="square">
            <a:spAutoFit/>
          </a:bodyPr>
          <a:lstStyle/>
          <a:p>
            <a:pPr marR="0" lvl="0" indent="0" fontAlgn="auto">
              <a:lnSpc>
                <a:spcPct val="100000"/>
              </a:lnSpc>
              <a:spcBef>
                <a:spcPts val="0"/>
              </a:spcBef>
              <a:spcAft>
                <a:spcPts val="0"/>
              </a:spcAft>
              <a:buClrTx/>
              <a:buSzTx/>
              <a:buFontTx/>
              <a:buNone/>
              <a:tabLst/>
              <a:defRPr/>
            </a:pP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Una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vez</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enviado</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 la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Comisión</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Europea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si se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detectara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una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irregularidad</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el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gasto</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se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descertificaría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CuadroTexto 23">
            <a:extLst>
              <a:ext uri="{FF2B5EF4-FFF2-40B4-BE49-F238E27FC236}">
                <a16:creationId xmlns:a16="http://schemas.microsoft.com/office/drawing/2014/main" id="{4D445B95-5959-409A-BF02-37A458D43531}"/>
              </a:ext>
            </a:extLst>
          </p:cNvPr>
          <p:cNvSpPr txBox="1"/>
          <p:nvPr/>
        </p:nvSpPr>
        <p:spPr>
          <a:xfrm>
            <a:off x="6627207" y="3398520"/>
            <a:ext cx="4667829" cy="1569660"/>
          </a:xfrm>
          <a:prstGeom prst="rect">
            <a:avLst/>
          </a:prstGeom>
          <a:noFill/>
        </p:spPr>
        <p:txBody>
          <a:bodyPr wrap="square">
            <a:spAutoFit/>
          </a:bodyPr>
          <a:lstStyle/>
          <a:p>
            <a:pPr marR="0" lvl="0" indent="0" fontAlgn="auto">
              <a:lnSpc>
                <a:spcPct val="100000"/>
              </a:lnSpc>
              <a:spcBef>
                <a:spcPts val="0"/>
              </a:spcBef>
              <a:spcAft>
                <a:spcPts val="0"/>
              </a:spcAft>
              <a:buClrTx/>
              <a:buSzTx/>
              <a:buFontTx/>
              <a:buNone/>
              <a:tabLst/>
              <a:defRPr/>
            </a:pPr>
            <a:r>
              <a:rPr lang="fr-FR" sz="2400" b="1" spc="-10" dirty="0">
                <a:solidFill>
                  <a:srgbClr val="00B050"/>
                </a:solidFill>
                <a:latin typeface="Calibri" panose="020F0502020204030204" pitchFamily="34" charset="0"/>
                <a:ea typeface="Calibri" panose="020F0502020204030204" pitchFamily="34" charset="0"/>
                <a:cs typeface="Calibri" panose="020F0502020204030204" pitchFamily="34" charset="0"/>
              </a:rPr>
              <a:t>Une fois la dépense envoyée à la Commission Européenne, si une irrégularité venait à être détectée, la dépense serait décertifiée.</a:t>
            </a:r>
            <a:endParaRPr kumimoji="0" lang="fr-FR"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30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14" name="object 26">
            <a:extLst>
              <a:ext uri="{FF2B5EF4-FFF2-40B4-BE49-F238E27FC236}">
                <a16:creationId xmlns:a16="http://schemas.microsoft.com/office/drawing/2014/main" id="{C09719BC-74D9-47F0-AFCD-1374846BDA4F}"/>
              </a:ext>
            </a:extLst>
          </p:cNvPr>
          <p:cNvSpPr txBox="1">
            <a:spLocks/>
          </p:cNvSpPr>
          <p:nvPr/>
        </p:nvSpPr>
        <p:spPr>
          <a:xfrm>
            <a:off x="168167" y="230512"/>
            <a:ext cx="8208101"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circuito de gastos / Le </a:t>
            </a:r>
            <a:r>
              <a:rPr lang="es-ES" sz="2400" b="1" dirty="0" err="1">
                <a:solidFill>
                  <a:schemeClr val="bg1"/>
                </a:solidFill>
                <a:latin typeface="+mn-lt"/>
              </a:rPr>
              <a:t>circuit</a:t>
            </a:r>
            <a:r>
              <a:rPr lang="es-ES" sz="2400" b="1" dirty="0">
                <a:solidFill>
                  <a:schemeClr val="bg1"/>
                </a:solidFill>
                <a:latin typeface="+mn-lt"/>
              </a:rPr>
              <a:t> des </a:t>
            </a:r>
            <a:r>
              <a:rPr lang="es-ES" sz="2400" b="1" dirty="0" err="1">
                <a:solidFill>
                  <a:schemeClr val="bg1"/>
                </a:solidFill>
                <a:latin typeface="+mn-lt"/>
              </a:rPr>
              <a:t>dépenses</a:t>
            </a:r>
            <a:endParaRPr lang="es-ES" sz="2400" b="1" spc="-10" dirty="0">
              <a:solidFill>
                <a:schemeClr val="bg1"/>
              </a:solidFill>
              <a:latin typeface="+mn-lt"/>
            </a:endParaRPr>
          </a:p>
        </p:txBody>
      </p:sp>
      <p:sp>
        <p:nvSpPr>
          <p:cNvPr id="18" name="CuadroTexto 17">
            <a:extLst>
              <a:ext uri="{FF2B5EF4-FFF2-40B4-BE49-F238E27FC236}">
                <a16:creationId xmlns:a16="http://schemas.microsoft.com/office/drawing/2014/main" id="{FFA45BAD-E0DA-43A6-ADD6-F473579E7A60}"/>
              </a:ext>
            </a:extLst>
          </p:cNvPr>
          <p:cNvSpPr txBox="1"/>
          <p:nvPr/>
        </p:nvSpPr>
        <p:spPr>
          <a:xfrm>
            <a:off x="451440" y="1062097"/>
            <a:ext cx="2291760" cy="861774"/>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D0F24386-5AD2-4D21-B0EA-55621253540A}"/>
              </a:ext>
            </a:extLst>
          </p:cNvPr>
          <p:cNvSpPr txBox="1"/>
          <p:nvPr/>
        </p:nvSpPr>
        <p:spPr>
          <a:xfrm>
            <a:off x="335210" y="1162258"/>
            <a:ext cx="9403150" cy="135421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003399"/>
                </a:solidFill>
                <a:effectLst/>
                <a:uLnTx/>
                <a:uFillTx/>
                <a:latin typeface="Calibri" panose="020F0502020204030204"/>
                <a:ea typeface="+mn-ea"/>
                <a:cs typeface="+mn-cs"/>
              </a:rPr>
              <a:t>ESQUEMA DEL CIRCUITO</a:t>
            </a:r>
            <a:endParaRPr kumimoji="0" lang="fr-FR" sz="2400" b="1" i="0" u="none" strike="noStrike" kern="1200" cap="none" spc="0" normalizeH="0" baseline="0" noProof="0" dirty="0">
              <a:ln>
                <a:noFill/>
              </a:ln>
              <a:solidFill>
                <a:srgbClr val="003399"/>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5" name="Grupo 24">
            <a:extLst>
              <a:ext uri="{FF2B5EF4-FFF2-40B4-BE49-F238E27FC236}">
                <a16:creationId xmlns:a16="http://schemas.microsoft.com/office/drawing/2014/main" id="{A28F9F61-EED0-49A1-BFA5-2F0DC78F0DFE}"/>
              </a:ext>
            </a:extLst>
          </p:cNvPr>
          <p:cNvGrpSpPr/>
          <p:nvPr/>
        </p:nvGrpSpPr>
        <p:grpSpPr>
          <a:xfrm>
            <a:off x="473711" y="2164904"/>
            <a:ext cx="11139170" cy="3873644"/>
            <a:chOff x="118095" y="1841929"/>
            <a:chExt cx="14293663" cy="4582286"/>
          </a:xfrm>
        </p:grpSpPr>
        <p:pic>
          <p:nvPicPr>
            <p:cNvPr id="26" name="Imagen 25">
              <a:extLst>
                <a:ext uri="{FF2B5EF4-FFF2-40B4-BE49-F238E27FC236}">
                  <a16:creationId xmlns:a16="http://schemas.microsoft.com/office/drawing/2014/main" id="{4EC0163E-52A4-4ABC-AA7D-1EDF70AFC627}"/>
                </a:ext>
              </a:extLst>
            </p:cNvPr>
            <p:cNvPicPr>
              <a:picLocks noChangeAspect="1"/>
            </p:cNvPicPr>
            <p:nvPr/>
          </p:nvPicPr>
          <p:blipFill>
            <a:blip r:embed="rId2"/>
            <a:stretch>
              <a:fillRect/>
            </a:stretch>
          </p:blipFill>
          <p:spPr>
            <a:xfrm>
              <a:off x="6967948" y="1841929"/>
              <a:ext cx="1365569" cy="1132268"/>
            </a:xfrm>
            <a:prstGeom prst="rect">
              <a:avLst/>
            </a:prstGeom>
          </p:spPr>
        </p:pic>
        <p:pic>
          <p:nvPicPr>
            <p:cNvPr id="27" name="Imagen 26">
              <a:extLst>
                <a:ext uri="{FF2B5EF4-FFF2-40B4-BE49-F238E27FC236}">
                  <a16:creationId xmlns:a16="http://schemas.microsoft.com/office/drawing/2014/main" id="{90AEA293-AEE7-4FD2-96B9-F2A598073C46}"/>
                </a:ext>
              </a:extLst>
            </p:cNvPr>
            <p:cNvPicPr>
              <a:picLocks noChangeAspect="1"/>
            </p:cNvPicPr>
            <p:nvPr/>
          </p:nvPicPr>
          <p:blipFill>
            <a:blip r:embed="rId3"/>
            <a:stretch>
              <a:fillRect/>
            </a:stretch>
          </p:blipFill>
          <p:spPr>
            <a:xfrm>
              <a:off x="10995273" y="4044192"/>
              <a:ext cx="1590992" cy="1022568"/>
            </a:xfrm>
            <a:prstGeom prst="rect">
              <a:avLst/>
            </a:prstGeom>
          </p:spPr>
        </p:pic>
        <p:pic>
          <p:nvPicPr>
            <p:cNvPr id="28" name="Imagen 27">
              <a:extLst>
                <a:ext uri="{FF2B5EF4-FFF2-40B4-BE49-F238E27FC236}">
                  <a16:creationId xmlns:a16="http://schemas.microsoft.com/office/drawing/2014/main" id="{F002916A-021C-4AF3-A6E9-ABC73A265BA6}"/>
                </a:ext>
              </a:extLst>
            </p:cNvPr>
            <p:cNvPicPr>
              <a:picLocks noChangeAspect="1"/>
            </p:cNvPicPr>
            <p:nvPr/>
          </p:nvPicPr>
          <p:blipFill>
            <a:blip r:embed="rId4"/>
            <a:stretch>
              <a:fillRect/>
            </a:stretch>
          </p:blipFill>
          <p:spPr>
            <a:xfrm>
              <a:off x="5207099" y="1871201"/>
              <a:ext cx="1251031" cy="1141238"/>
            </a:xfrm>
            <a:prstGeom prst="rect">
              <a:avLst/>
            </a:prstGeom>
          </p:spPr>
        </p:pic>
        <p:sp>
          <p:nvSpPr>
            <p:cNvPr id="29" name="CuadroTexto 28">
              <a:extLst>
                <a:ext uri="{FF2B5EF4-FFF2-40B4-BE49-F238E27FC236}">
                  <a16:creationId xmlns:a16="http://schemas.microsoft.com/office/drawing/2014/main" id="{E58903C9-627F-4194-8600-D20EECD03200}"/>
                </a:ext>
              </a:extLst>
            </p:cNvPr>
            <p:cNvSpPr txBox="1"/>
            <p:nvPr/>
          </p:nvSpPr>
          <p:spPr>
            <a:xfrm>
              <a:off x="1614853" y="3009678"/>
              <a:ext cx="1478171" cy="983019"/>
            </a:xfrm>
            <a:prstGeom prst="rect">
              <a:avLst/>
            </a:prstGeom>
            <a:noFill/>
          </p:spPr>
          <p:txBody>
            <a:bodyPr wrap="square" rtlCol="0">
              <a:spAutoFit/>
            </a:bodyPr>
            <a:lstStyle/>
            <a:p>
              <a:r>
                <a:rPr lang="es-ES" sz="1600" dirty="0">
                  <a:solidFill>
                    <a:srgbClr val="003399"/>
                  </a:solidFill>
                </a:rPr>
                <a:t>Entidad socia</a:t>
              </a:r>
            </a:p>
            <a:p>
              <a:r>
                <a:rPr lang="es-ES" sz="1600" dirty="0">
                  <a:solidFill>
                    <a:srgbClr val="003399"/>
                  </a:solidFill>
                </a:rPr>
                <a:t>1/año</a:t>
              </a:r>
            </a:p>
          </p:txBody>
        </p:sp>
        <p:sp>
          <p:nvSpPr>
            <p:cNvPr id="30" name="CuadroTexto 29">
              <a:extLst>
                <a:ext uri="{FF2B5EF4-FFF2-40B4-BE49-F238E27FC236}">
                  <a16:creationId xmlns:a16="http://schemas.microsoft.com/office/drawing/2014/main" id="{F3E18E3D-3A58-4532-B3BF-12A4ECF8067D}"/>
                </a:ext>
              </a:extLst>
            </p:cNvPr>
            <p:cNvSpPr txBox="1"/>
            <p:nvPr/>
          </p:nvSpPr>
          <p:spPr>
            <a:xfrm>
              <a:off x="3251855" y="3008488"/>
              <a:ext cx="1478171" cy="1274284"/>
            </a:xfrm>
            <a:prstGeom prst="rect">
              <a:avLst/>
            </a:prstGeom>
            <a:noFill/>
          </p:spPr>
          <p:txBody>
            <a:bodyPr wrap="square" rtlCol="0">
              <a:spAutoFit/>
            </a:bodyPr>
            <a:lstStyle/>
            <a:p>
              <a:r>
                <a:rPr lang="es-ES" sz="1600" dirty="0">
                  <a:solidFill>
                    <a:srgbClr val="003399"/>
                  </a:solidFill>
                </a:rPr>
                <a:t>Control de primer nivel</a:t>
              </a:r>
            </a:p>
            <a:p>
              <a:r>
                <a:rPr lang="es-ES" sz="1600" dirty="0">
                  <a:solidFill>
                    <a:srgbClr val="003399"/>
                  </a:solidFill>
                </a:rPr>
                <a:t>2 meses</a:t>
              </a:r>
            </a:p>
          </p:txBody>
        </p:sp>
        <p:sp>
          <p:nvSpPr>
            <p:cNvPr id="31" name="CuadroTexto 30">
              <a:extLst>
                <a:ext uri="{FF2B5EF4-FFF2-40B4-BE49-F238E27FC236}">
                  <a16:creationId xmlns:a16="http://schemas.microsoft.com/office/drawing/2014/main" id="{2037DCDD-519B-4DA2-8D48-4BB722044914}"/>
                </a:ext>
              </a:extLst>
            </p:cNvPr>
            <p:cNvSpPr txBox="1"/>
            <p:nvPr/>
          </p:nvSpPr>
          <p:spPr>
            <a:xfrm>
              <a:off x="5132760" y="2983699"/>
              <a:ext cx="1478171" cy="983019"/>
            </a:xfrm>
            <a:prstGeom prst="rect">
              <a:avLst/>
            </a:prstGeom>
            <a:noFill/>
          </p:spPr>
          <p:txBody>
            <a:bodyPr wrap="square" rtlCol="0">
              <a:spAutoFit/>
            </a:bodyPr>
            <a:lstStyle/>
            <a:p>
              <a:r>
                <a:rPr lang="es-ES" sz="1600" dirty="0">
                  <a:solidFill>
                    <a:srgbClr val="003399"/>
                  </a:solidFill>
                </a:rPr>
                <a:t>Entidad jefa de fila</a:t>
              </a:r>
            </a:p>
            <a:p>
              <a:r>
                <a:rPr lang="es-ES" sz="1600" dirty="0">
                  <a:solidFill>
                    <a:srgbClr val="003399"/>
                  </a:solidFill>
                </a:rPr>
                <a:t>1 mes</a:t>
              </a:r>
            </a:p>
          </p:txBody>
        </p:sp>
        <p:sp>
          <p:nvSpPr>
            <p:cNvPr id="32" name="CuadroTexto 31">
              <a:extLst>
                <a:ext uri="{FF2B5EF4-FFF2-40B4-BE49-F238E27FC236}">
                  <a16:creationId xmlns:a16="http://schemas.microsoft.com/office/drawing/2014/main" id="{814D1154-D994-4CE8-A396-91BFBCED14DF}"/>
                </a:ext>
              </a:extLst>
            </p:cNvPr>
            <p:cNvSpPr txBox="1"/>
            <p:nvPr/>
          </p:nvSpPr>
          <p:spPr>
            <a:xfrm>
              <a:off x="6967948" y="3009240"/>
              <a:ext cx="1478171" cy="983019"/>
            </a:xfrm>
            <a:prstGeom prst="rect">
              <a:avLst/>
            </a:prstGeom>
            <a:noFill/>
          </p:spPr>
          <p:txBody>
            <a:bodyPr wrap="square" rtlCol="0">
              <a:spAutoFit/>
            </a:bodyPr>
            <a:lstStyle/>
            <a:p>
              <a:r>
                <a:rPr lang="es-ES" sz="1600" dirty="0">
                  <a:solidFill>
                    <a:srgbClr val="003399"/>
                  </a:solidFill>
                </a:rPr>
                <a:t>SC/AG POCTEFA</a:t>
              </a:r>
            </a:p>
            <a:p>
              <a:r>
                <a:rPr lang="es-ES" sz="1600" dirty="0">
                  <a:solidFill>
                    <a:srgbClr val="003399"/>
                  </a:solidFill>
                </a:rPr>
                <a:t>1 mes</a:t>
              </a:r>
            </a:p>
          </p:txBody>
        </p:sp>
        <p:sp>
          <p:nvSpPr>
            <p:cNvPr id="33" name="CuadroTexto 32">
              <a:extLst>
                <a:ext uri="{FF2B5EF4-FFF2-40B4-BE49-F238E27FC236}">
                  <a16:creationId xmlns:a16="http://schemas.microsoft.com/office/drawing/2014/main" id="{D8E0B397-0D59-472D-B329-AA8DD9721DEC}"/>
                </a:ext>
              </a:extLst>
            </p:cNvPr>
            <p:cNvSpPr txBox="1"/>
            <p:nvPr/>
          </p:nvSpPr>
          <p:spPr>
            <a:xfrm>
              <a:off x="8904206" y="3070198"/>
              <a:ext cx="1478170" cy="691753"/>
            </a:xfrm>
            <a:prstGeom prst="rect">
              <a:avLst/>
            </a:prstGeom>
            <a:noFill/>
          </p:spPr>
          <p:txBody>
            <a:bodyPr wrap="square" rtlCol="0">
              <a:spAutoFit/>
            </a:bodyPr>
            <a:lstStyle/>
            <a:p>
              <a:r>
                <a:rPr lang="es-ES" sz="1600" dirty="0">
                  <a:solidFill>
                    <a:srgbClr val="003399"/>
                  </a:solidFill>
                </a:rPr>
                <a:t>AC</a:t>
              </a:r>
            </a:p>
            <a:p>
              <a:r>
                <a:rPr lang="es-ES" sz="1600" dirty="0">
                  <a:solidFill>
                    <a:srgbClr val="003399"/>
                  </a:solidFill>
                </a:rPr>
                <a:t>1 mes</a:t>
              </a:r>
            </a:p>
          </p:txBody>
        </p:sp>
        <p:sp>
          <p:nvSpPr>
            <p:cNvPr id="34" name="CuadroTexto 33">
              <a:extLst>
                <a:ext uri="{FF2B5EF4-FFF2-40B4-BE49-F238E27FC236}">
                  <a16:creationId xmlns:a16="http://schemas.microsoft.com/office/drawing/2014/main" id="{25C1D1A0-8442-47D8-855C-F6A618B88ABF}"/>
                </a:ext>
              </a:extLst>
            </p:cNvPr>
            <p:cNvSpPr txBox="1"/>
            <p:nvPr/>
          </p:nvSpPr>
          <p:spPr>
            <a:xfrm>
              <a:off x="5207099" y="5138707"/>
              <a:ext cx="1478171" cy="983019"/>
            </a:xfrm>
            <a:prstGeom prst="rect">
              <a:avLst/>
            </a:prstGeom>
            <a:noFill/>
          </p:spPr>
          <p:txBody>
            <a:bodyPr wrap="square" rtlCol="0">
              <a:spAutoFit/>
            </a:bodyPr>
            <a:lstStyle/>
            <a:p>
              <a:r>
                <a:rPr lang="es-ES" sz="1600" dirty="0">
                  <a:solidFill>
                    <a:srgbClr val="003399"/>
                  </a:solidFill>
                </a:rPr>
                <a:t>Entidad socia</a:t>
              </a:r>
            </a:p>
            <a:p>
              <a:r>
                <a:rPr lang="es-ES" sz="1600" dirty="0">
                  <a:solidFill>
                    <a:srgbClr val="003399"/>
                  </a:solidFill>
                </a:rPr>
                <a:t>20 días</a:t>
              </a:r>
            </a:p>
          </p:txBody>
        </p:sp>
        <p:sp>
          <p:nvSpPr>
            <p:cNvPr id="35" name="CuadroTexto 34">
              <a:extLst>
                <a:ext uri="{FF2B5EF4-FFF2-40B4-BE49-F238E27FC236}">
                  <a16:creationId xmlns:a16="http://schemas.microsoft.com/office/drawing/2014/main" id="{C001654C-44D6-4E7D-9EEE-2A0C97E5631B}"/>
                </a:ext>
              </a:extLst>
            </p:cNvPr>
            <p:cNvSpPr txBox="1"/>
            <p:nvPr/>
          </p:nvSpPr>
          <p:spPr>
            <a:xfrm>
              <a:off x="6930204" y="5149931"/>
              <a:ext cx="1478171" cy="1274284"/>
            </a:xfrm>
            <a:prstGeom prst="rect">
              <a:avLst/>
            </a:prstGeom>
            <a:noFill/>
          </p:spPr>
          <p:txBody>
            <a:bodyPr wrap="square" rtlCol="0">
              <a:spAutoFit/>
            </a:bodyPr>
            <a:lstStyle/>
            <a:p>
              <a:r>
                <a:rPr lang="es-ES" sz="1600" dirty="0">
                  <a:solidFill>
                    <a:srgbClr val="003399"/>
                  </a:solidFill>
                </a:rPr>
                <a:t>Control de primer nivel</a:t>
              </a:r>
            </a:p>
            <a:p>
              <a:r>
                <a:rPr lang="es-ES" sz="1600" dirty="0">
                  <a:solidFill>
                    <a:srgbClr val="003399"/>
                  </a:solidFill>
                </a:rPr>
                <a:t>1 mes</a:t>
              </a:r>
            </a:p>
          </p:txBody>
        </p:sp>
        <p:sp>
          <p:nvSpPr>
            <p:cNvPr id="36" name="CuadroTexto 35">
              <a:extLst>
                <a:ext uri="{FF2B5EF4-FFF2-40B4-BE49-F238E27FC236}">
                  <a16:creationId xmlns:a16="http://schemas.microsoft.com/office/drawing/2014/main" id="{455E19D5-B7A7-40F5-85B1-FE9922413F2A}"/>
                </a:ext>
              </a:extLst>
            </p:cNvPr>
            <p:cNvSpPr txBox="1"/>
            <p:nvPr/>
          </p:nvSpPr>
          <p:spPr>
            <a:xfrm>
              <a:off x="10961968" y="5187701"/>
              <a:ext cx="1478171" cy="983019"/>
            </a:xfrm>
            <a:prstGeom prst="rect">
              <a:avLst/>
            </a:prstGeom>
            <a:noFill/>
          </p:spPr>
          <p:txBody>
            <a:bodyPr wrap="square" rtlCol="0">
              <a:spAutoFit/>
            </a:bodyPr>
            <a:lstStyle/>
            <a:p>
              <a:r>
                <a:rPr lang="es-ES" sz="1600" dirty="0">
                  <a:solidFill>
                    <a:srgbClr val="003399"/>
                  </a:solidFill>
                </a:rPr>
                <a:t>SC/AG POCTEFA</a:t>
              </a:r>
            </a:p>
            <a:p>
              <a:r>
                <a:rPr lang="es-ES" sz="1600" dirty="0">
                  <a:solidFill>
                    <a:srgbClr val="003399"/>
                  </a:solidFill>
                </a:rPr>
                <a:t>1 mes</a:t>
              </a:r>
            </a:p>
          </p:txBody>
        </p:sp>
        <p:sp>
          <p:nvSpPr>
            <p:cNvPr id="37" name="CuadroTexto 36">
              <a:extLst>
                <a:ext uri="{FF2B5EF4-FFF2-40B4-BE49-F238E27FC236}">
                  <a16:creationId xmlns:a16="http://schemas.microsoft.com/office/drawing/2014/main" id="{9E34CCDE-06B5-467E-AB4D-0FAC76ABA27B}"/>
                </a:ext>
              </a:extLst>
            </p:cNvPr>
            <p:cNvSpPr txBox="1"/>
            <p:nvPr/>
          </p:nvSpPr>
          <p:spPr>
            <a:xfrm>
              <a:off x="12933587" y="5246223"/>
              <a:ext cx="1478171" cy="691753"/>
            </a:xfrm>
            <a:prstGeom prst="rect">
              <a:avLst/>
            </a:prstGeom>
            <a:noFill/>
          </p:spPr>
          <p:txBody>
            <a:bodyPr wrap="square" rtlCol="0">
              <a:spAutoFit/>
            </a:bodyPr>
            <a:lstStyle/>
            <a:p>
              <a:r>
                <a:rPr lang="es-ES" sz="1600" dirty="0">
                  <a:solidFill>
                    <a:srgbClr val="003399"/>
                  </a:solidFill>
                </a:rPr>
                <a:t>AC</a:t>
              </a:r>
            </a:p>
            <a:p>
              <a:r>
                <a:rPr lang="es-ES" sz="1600" dirty="0">
                  <a:solidFill>
                    <a:srgbClr val="003399"/>
                  </a:solidFill>
                </a:rPr>
                <a:t>1 mes</a:t>
              </a:r>
            </a:p>
          </p:txBody>
        </p:sp>
        <p:sp>
          <p:nvSpPr>
            <p:cNvPr id="38" name="Flecha: a la derecha 37">
              <a:extLst>
                <a:ext uri="{FF2B5EF4-FFF2-40B4-BE49-F238E27FC236}">
                  <a16:creationId xmlns:a16="http://schemas.microsoft.com/office/drawing/2014/main" id="{186805B2-61F5-4C2E-873B-692DC2870131}"/>
                </a:ext>
              </a:extLst>
            </p:cNvPr>
            <p:cNvSpPr/>
            <p:nvPr/>
          </p:nvSpPr>
          <p:spPr>
            <a:xfrm>
              <a:off x="2832366" y="2455942"/>
              <a:ext cx="187429" cy="17731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Flecha: a la derecha 38">
              <a:extLst>
                <a:ext uri="{FF2B5EF4-FFF2-40B4-BE49-F238E27FC236}">
                  <a16:creationId xmlns:a16="http://schemas.microsoft.com/office/drawing/2014/main" id="{6CD68250-ECB0-4962-84FB-9559B5B2A2C1}"/>
                </a:ext>
              </a:extLst>
            </p:cNvPr>
            <p:cNvSpPr/>
            <p:nvPr/>
          </p:nvSpPr>
          <p:spPr>
            <a:xfrm>
              <a:off x="4908262" y="2455942"/>
              <a:ext cx="187429" cy="17731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Flecha: a la derecha 39">
              <a:extLst>
                <a:ext uri="{FF2B5EF4-FFF2-40B4-BE49-F238E27FC236}">
                  <a16:creationId xmlns:a16="http://schemas.microsoft.com/office/drawing/2014/main" id="{A1E96897-8AA6-4561-BBA9-23841AA89D3A}"/>
                </a:ext>
              </a:extLst>
            </p:cNvPr>
            <p:cNvSpPr/>
            <p:nvPr/>
          </p:nvSpPr>
          <p:spPr>
            <a:xfrm>
              <a:off x="6646943" y="2455942"/>
              <a:ext cx="187429" cy="17731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Flecha: a la derecha 40">
              <a:extLst>
                <a:ext uri="{FF2B5EF4-FFF2-40B4-BE49-F238E27FC236}">
                  <a16:creationId xmlns:a16="http://schemas.microsoft.com/office/drawing/2014/main" id="{CBB14EEF-B321-4EB5-AAD7-124D16ED2AE4}"/>
                </a:ext>
              </a:extLst>
            </p:cNvPr>
            <p:cNvSpPr/>
            <p:nvPr/>
          </p:nvSpPr>
          <p:spPr>
            <a:xfrm>
              <a:off x="8532340" y="2473218"/>
              <a:ext cx="187429" cy="17731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Flecha: a la derecha 41">
              <a:extLst>
                <a:ext uri="{FF2B5EF4-FFF2-40B4-BE49-F238E27FC236}">
                  <a16:creationId xmlns:a16="http://schemas.microsoft.com/office/drawing/2014/main" id="{0B335C5B-DFE2-4BC5-AF7E-8CFADD64B5AA}"/>
                </a:ext>
              </a:extLst>
            </p:cNvPr>
            <p:cNvSpPr/>
            <p:nvPr/>
          </p:nvSpPr>
          <p:spPr>
            <a:xfrm>
              <a:off x="6606833" y="4587431"/>
              <a:ext cx="187429" cy="17731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Flecha: a la derecha 42">
              <a:extLst>
                <a:ext uri="{FF2B5EF4-FFF2-40B4-BE49-F238E27FC236}">
                  <a16:creationId xmlns:a16="http://schemas.microsoft.com/office/drawing/2014/main" id="{837A44E7-BCE8-4823-85D7-5851B3E23049}"/>
                </a:ext>
              </a:extLst>
            </p:cNvPr>
            <p:cNvSpPr/>
            <p:nvPr/>
          </p:nvSpPr>
          <p:spPr>
            <a:xfrm>
              <a:off x="8564378" y="4550816"/>
              <a:ext cx="187429" cy="17731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Flecha: a la derecha 43">
              <a:extLst>
                <a:ext uri="{FF2B5EF4-FFF2-40B4-BE49-F238E27FC236}">
                  <a16:creationId xmlns:a16="http://schemas.microsoft.com/office/drawing/2014/main" id="{44FA65A2-9A16-4AA9-AF91-F705A9162476}"/>
                </a:ext>
              </a:extLst>
            </p:cNvPr>
            <p:cNvSpPr/>
            <p:nvPr/>
          </p:nvSpPr>
          <p:spPr>
            <a:xfrm>
              <a:off x="12632628" y="4550816"/>
              <a:ext cx="187429" cy="17731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Flecha: a la derecha 44">
              <a:extLst>
                <a:ext uri="{FF2B5EF4-FFF2-40B4-BE49-F238E27FC236}">
                  <a16:creationId xmlns:a16="http://schemas.microsoft.com/office/drawing/2014/main" id="{6AD678D4-A2E7-47E0-89C6-225AFCB08A3C}"/>
                </a:ext>
              </a:extLst>
            </p:cNvPr>
            <p:cNvSpPr/>
            <p:nvPr/>
          </p:nvSpPr>
          <p:spPr>
            <a:xfrm rot="5400000">
              <a:off x="5731671" y="3858149"/>
              <a:ext cx="187428" cy="17731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6" name="Imagen 45">
              <a:extLst>
                <a:ext uri="{FF2B5EF4-FFF2-40B4-BE49-F238E27FC236}">
                  <a16:creationId xmlns:a16="http://schemas.microsoft.com/office/drawing/2014/main" id="{6E67E939-B925-40EF-A599-84DAD72BEF9A}"/>
                </a:ext>
              </a:extLst>
            </p:cNvPr>
            <p:cNvPicPr>
              <a:picLocks noChangeAspect="1"/>
            </p:cNvPicPr>
            <p:nvPr/>
          </p:nvPicPr>
          <p:blipFill>
            <a:blip r:embed="rId5"/>
            <a:stretch>
              <a:fillRect/>
            </a:stretch>
          </p:blipFill>
          <p:spPr>
            <a:xfrm>
              <a:off x="1814673" y="1902095"/>
              <a:ext cx="806223" cy="1175024"/>
            </a:xfrm>
            <a:prstGeom prst="rect">
              <a:avLst/>
            </a:prstGeom>
          </p:spPr>
        </p:pic>
        <p:pic>
          <p:nvPicPr>
            <p:cNvPr id="47" name="Imagen 46">
              <a:extLst>
                <a:ext uri="{FF2B5EF4-FFF2-40B4-BE49-F238E27FC236}">
                  <a16:creationId xmlns:a16="http://schemas.microsoft.com/office/drawing/2014/main" id="{3016EF81-2669-49FE-BED1-4A970C630F24}"/>
                </a:ext>
              </a:extLst>
            </p:cNvPr>
            <p:cNvPicPr>
              <a:picLocks noChangeAspect="1"/>
            </p:cNvPicPr>
            <p:nvPr/>
          </p:nvPicPr>
          <p:blipFill>
            <a:blip r:embed="rId6"/>
            <a:stretch>
              <a:fillRect/>
            </a:stretch>
          </p:blipFill>
          <p:spPr>
            <a:xfrm>
              <a:off x="3340758" y="2057395"/>
              <a:ext cx="1343897" cy="971935"/>
            </a:xfrm>
            <a:prstGeom prst="rect">
              <a:avLst/>
            </a:prstGeom>
          </p:spPr>
        </p:pic>
        <p:pic>
          <p:nvPicPr>
            <p:cNvPr id="48" name="Imagen 47">
              <a:extLst>
                <a:ext uri="{FF2B5EF4-FFF2-40B4-BE49-F238E27FC236}">
                  <a16:creationId xmlns:a16="http://schemas.microsoft.com/office/drawing/2014/main" id="{2D680614-312F-4A68-98E1-7CA7B6B5DF0B}"/>
                </a:ext>
              </a:extLst>
            </p:cNvPr>
            <p:cNvPicPr>
              <a:picLocks noChangeAspect="1"/>
            </p:cNvPicPr>
            <p:nvPr/>
          </p:nvPicPr>
          <p:blipFill>
            <a:blip r:embed="rId7"/>
            <a:stretch>
              <a:fillRect/>
            </a:stretch>
          </p:blipFill>
          <p:spPr>
            <a:xfrm>
              <a:off x="8844499" y="1917070"/>
              <a:ext cx="1097036" cy="1144810"/>
            </a:xfrm>
            <a:prstGeom prst="rect">
              <a:avLst/>
            </a:prstGeom>
          </p:spPr>
        </p:pic>
        <p:pic>
          <p:nvPicPr>
            <p:cNvPr id="49" name="Imagen 48">
              <a:extLst>
                <a:ext uri="{FF2B5EF4-FFF2-40B4-BE49-F238E27FC236}">
                  <a16:creationId xmlns:a16="http://schemas.microsoft.com/office/drawing/2014/main" id="{CDF5CD89-91F8-4403-9359-BC1364CA5056}"/>
                </a:ext>
              </a:extLst>
            </p:cNvPr>
            <p:cNvPicPr>
              <a:picLocks noChangeAspect="1"/>
            </p:cNvPicPr>
            <p:nvPr/>
          </p:nvPicPr>
          <p:blipFill>
            <a:blip r:embed="rId8"/>
            <a:stretch>
              <a:fillRect/>
            </a:stretch>
          </p:blipFill>
          <p:spPr>
            <a:xfrm>
              <a:off x="12933587" y="3922919"/>
              <a:ext cx="1097376" cy="1146144"/>
            </a:xfrm>
            <a:prstGeom prst="rect">
              <a:avLst/>
            </a:prstGeom>
          </p:spPr>
        </p:pic>
        <p:pic>
          <p:nvPicPr>
            <p:cNvPr id="50" name="Imagen 49">
              <a:extLst>
                <a:ext uri="{FF2B5EF4-FFF2-40B4-BE49-F238E27FC236}">
                  <a16:creationId xmlns:a16="http://schemas.microsoft.com/office/drawing/2014/main" id="{BC9F10E3-A7AA-49F8-97B9-7775944F354E}"/>
                </a:ext>
              </a:extLst>
            </p:cNvPr>
            <p:cNvPicPr>
              <a:picLocks noChangeAspect="1"/>
            </p:cNvPicPr>
            <p:nvPr/>
          </p:nvPicPr>
          <p:blipFill>
            <a:blip r:embed="rId9"/>
            <a:stretch>
              <a:fillRect/>
            </a:stretch>
          </p:blipFill>
          <p:spPr>
            <a:xfrm>
              <a:off x="5182648" y="4097383"/>
              <a:ext cx="932558" cy="1090319"/>
            </a:xfrm>
            <a:prstGeom prst="rect">
              <a:avLst/>
            </a:prstGeom>
          </p:spPr>
        </p:pic>
        <p:pic>
          <p:nvPicPr>
            <p:cNvPr id="51" name="Imagen 50">
              <a:extLst>
                <a:ext uri="{FF2B5EF4-FFF2-40B4-BE49-F238E27FC236}">
                  <a16:creationId xmlns:a16="http://schemas.microsoft.com/office/drawing/2014/main" id="{9C527606-BF03-4608-8FD7-C9762697E5FF}"/>
                </a:ext>
              </a:extLst>
            </p:cNvPr>
            <p:cNvPicPr>
              <a:picLocks noChangeAspect="1"/>
            </p:cNvPicPr>
            <p:nvPr/>
          </p:nvPicPr>
          <p:blipFill>
            <a:blip r:embed="rId10"/>
            <a:stretch>
              <a:fillRect/>
            </a:stretch>
          </p:blipFill>
          <p:spPr>
            <a:xfrm>
              <a:off x="6939668" y="4111192"/>
              <a:ext cx="1414781" cy="1022568"/>
            </a:xfrm>
            <a:prstGeom prst="rect">
              <a:avLst/>
            </a:prstGeom>
          </p:spPr>
        </p:pic>
        <p:pic>
          <p:nvPicPr>
            <p:cNvPr id="52" name="Imagen 51">
              <a:extLst>
                <a:ext uri="{FF2B5EF4-FFF2-40B4-BE49-F238E27FC236}">
                  <a16:creationId xmlns:a16="http://schemas.microsoft.com/office/drawing/2014/main" id="{C0EF4F92-E007-4EFF-AE2C-959BB9D27CA5}"/>
                </a:ext>
              </a:extLst>
            </p:cNvPr>
            <p:cNvPicPr>
              <a:picLocks noChangeAspect="1"/>
            </p:cNvPicPr>
            <p:nvPr/>
          </p:nvPicPr>
          <p:blipFill>
            <a:blip r:embed="rId11"/>
            <a:stretch>
              <a:fillRect/>
            </a:stretch>
          </p:blipFill>
          <p:spPr>
            <a:xfrm>
              <a:off x="231821" y="1923865"/>
              <a:ext cx="772681" cy="1138114"/>
            </a:xfrm>
            <a:prstGeom prst="rect">
              <a:avLst/>
            </a:prstGeom>
          </p:spPr>
        </p:pic>
        <p:sp>
          <p:nvSpPr>
            <p:cNvPr id="53" name="CuadroTexto 52">
              <a:extLst>
                <a:ext uri="{FF2B5EF4-FFF2-40B4-BE49-F238E27FC236}">
                  <a16:creationId xmlns:a16="http://schemas.microsoft.com/office/drawing/2014/main" id="{83A99C22-0E0C-413F-BCC8-8DE6802051E6}"/>
                </a:ext>
              </a:extLst>
            </p:cNvPr>
            <p:cNvSpPr txBox="1"/>
            <p:nvPr/>
          </p:nvSpPr>
          <p:spPr>
            <a:xfrm>
              <a:off x="118095" y="3014180"/>
              <a:ext cx="1478171" cy="983019"/>
            </a:xfrm>
            <a:prstGeom prst="rect">
              <a:avLst/>
            </a:prstGeom>
            <a:noFill/>
          </p:spPr>
          <p:txBody>
            <a:bodyPr wrap="square" rtlCol="0">
              <a:spAutoFit/>
            </a:bodyPr>
            <a:lstStyle/>
            <a:p>
              <a:r>
                <a:rPr lang="es-ES" sz="1600" dirty="0">
                  <a:solidFill>
                    <a:srgbClr val="003399"/>
                  </a:solidFill>
                </a:rPr>
                <a:t>Entidad socia</a:t>
              </a:r>
            </a:p>
            <a:p>
              <a:r>
                <a:rPr lang="es-ES" sz="1600" dirty="0">
                  <a:solidFill>
                    <a:srgbClr val="003399"/>
                  </a:solidFill>
                </a:rPr>
                <a:t>al día</a:t>
              </a:r>
            </a:p>
          </p:txBody>
        </p:sp>
        <p:sp>
          <p:nvSpPr>
            <p:cNvPr id="54" name="Flecha: a la derecha 53">
              <a:extLst>
                <a:ext uri="{FF2B5EF4-FFF2-40B4-BE49-F238E27FC236}">
                  <a16:creationId xmlns:a16="http://schemas.microsoft.com/office/drawing/2014/main" id="{E72B084B-E47C-491D-B8AA-95941C840C6A}"/>
                </a:ext>
              </a:extLst>
            </p:cNvPr>
            <p:cNvSpPr/>
            <p:nvPr/>
          </p:nvSpPr>
          <p:spPr>
            <a:xfrm>
              <a:off x="1371751" y="2455949"/>
              <a:ext cx="187429" cy="17731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5" name="Imagen 54">
            <a:extLst>
              <a:ext uri="{FF2B5EF4-FFF2-40B4-BE49-F238E27FC236}">
                <a16:creationId xmlns:a16="http://schemas.microsoft.com/office/drawing/2014/main" id="{9F16A081-0EE6-4BB3-B90B-BFAD3F9BC1F8}"/>
              </a:ext>
            </a:extLst>
          </p:cNvPr>
          <p:cNvPicPr>
            <a:picLocks noChangeAspect="1"/>
          </p:cNvPicPr>
          <p:nvPr/>
        </p:nvPicPr>
        <p:blipFill>
          <a:blip r:embed="rId12"/>
          <a:stretch>
            <a:fillRect/>
          </a:stretch>
        </p:blipFill>
        <p:spPr>
          <a:xfrm>
            <a:off x="7350604" y="3990625"/>
            <a:ext cx="1101692" cy="864430"/>
          </a:xfrm>
          <a:prstGeom prst="rect">
            <a:avLst/>
          </a:prstGeom>
        </p:spPr>
      </p:pic>
      <p:sp>
        <p:nvSpPr>
          <p:cNvPr id="56" name="CuadroTexto 55">
            <a:extLst>
              <a:ext uri="{FF2B5EF4-FFF2-40B4-BE49-F238E27FC236}">
                <a16:creationId xmlns:a16="http://schemas.microsoft.com/office/drawing/2014/main" id="{D23C950E-B4BC-4159-92A5-BB365B199298}"/>
              </a:ext>
            </a:extLst>
          </p:cNvPr>
          <p:cNvSpPr txBox="1"/>
          <p:nvPr/>
        </p:nvSpPr>
        <p:spPr>
          <a:xfrm>
            <a:off x="7269865" y="4961328"/>
            <a:ext cx="1151951" cy="830997"/>
          </a:xfrm>
          <a:prstGeom prst="rect">
            <a:avLst/>
          </a:prstGeom>
          <a:noFill/>
        </p:spPr>
        <p:txBody>
          <a:bodyPr wrap="square" rtlCol="0">
            <a:spAutoFit/>
          </a:bodyPr>
          <a:lstStyle/>
          <a:p>
            <a:r>
              <a:rPr lang="es-ES" sz="1600" dirty="0">
                <a:solidFill>
                  <a:srgbClr val="003399"/>
                </a:solidFill>
              </a:rPr>
              <a:t>Entidad jefa de fila</a:t>
            </a:r>
          </a:p>
          <a:p>
            <a:r>
              <a:rPr lang="es-ES" sz="1600" dirty="0">
                <a:solidFill>
                  <a:srgbClr val="003399"/>
                </a:solidFill>
              </a:rPr>
              <a:t>1 mes</a:t>
            </a:r>
          </a:p>
        </p:txBody>
      </p:sp>
      <p:pic>
        <p:nvPicPr>
          <p:cNvPr id="57" name="Imagen 56">
            <a:extLst>
              <a:ext uri="{FF2B5EF4-FFF2-40B4-BE49-F238E27FC236}">
                <a16:creationId xmlns:a16="http://schemas.microsoft.com/office/drawing/2014/main" id="{9AC95F17-51C8-468A-A1F5-358B5C8F0C05}"/>
              </a:ext>
            </a:extLst>
          </p:cNvPr>
          <p:cNvPicPr>
            <a:picLocks noChangeAspect="1"/>
          </p:cNvPicPr>
          <p:nvPr/>
        </p:nvPicPr>
        <p:blipFill>
          <a:blip r:embed="rId13"/>
          <a:stretch>
            <a:fillRect/>
          </a:stretch>
        </p:blipFill>
        <p:spPr>
          <a:xfrm>
            <a:off x="8595575" y="4453841"/>
            <a:ext cx="146317" cy="146317"/>
          </a:xfrm>
          <a:prstGeom prst="rect">
            <a:avLst/>
          </a:prstGeom>
        </p:spPr>
      </p:pic>
    </p:spTree>
    <p:extLst>
      <p:ext uri="{BB962C8B-B14F-4D97-AF65-F5344CB8AC3E}">
        <p14:creationId xmlns:p14="http://schemas.microsoft.com/office/powerpoint/2010/main" val="3897058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a:p>
        </p:txBody>
      </p:sp>
      <p:sp>
        <p:nvSpPr>
          <p:cNvPr id="14" name="object 26">
            <a:extLst>
              <a:ext uri="{FF2B5EF4-FFF2-40B4-BE49-F238E27FC236}">
                <a16:creationId xmlns:a16="http://schemas.microsoft.com/office/drawing/2014/main" id="{C09719BC-74D9-47F0-AFCD-1374846BDA4F}"/>
              </a:ext>
            </a:extLst>
          </p:cNvPr>
          <p:cNvSpPr txBox="1">
            <a:spLocks/>
          </p:cNvSpPr>
          <p:nvPr/>
        </p:nvSpPr>
        <p:spPr>
          <a:xfrm>
            <a:off x="168167" y="230512"/>
            <a:ext cx="8208101"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fr-FR" sz="2400" b="1">
                <a:solidFill>
                  <a:schemeClr val="bg1"/>
                </a:solidFill>
                <a:latin typeface="+mn-lt"/>
              </a:rPr>
              <a:t>El circuito de gastos / Le circuit des dépenses</a:t>
            </a:r>
            <a:endParaRPr lang="fr-FR" sz="2400" b="1" spc="-10">
              <a:solidFill>
                <a:schemeClr val="bg1"/>
              </a:solidFill>
              <a:latin typeface="+mn-lt"/>
            </a:endParaRPr>
          </a:p>
        </p:txBody>
      </p:sp>
      <p:sp>
        <p:nvSpPr>
          <p:cNvPr id="18" name="CuadroTexto 17">
            <a:extLst>
              <a:ext uri="{FF2B5EF4-FFF2-40B4-BE49-F238E27FC236}">
                <a16:creationId xmlns:a16="http://schemas.microsoft.com/office/drawing/2014/main" id="{FFA45BAD-E0DA-43A6-ADD6-F473579E7A60}"/>
              </a:ext>
            </a:extLst>
          </p:cNvPr>
          <p:cNvSpPr txBox="1"/>
          <p:nvPr/>
        </p:nvSpPr>
        <p:spPr>
          <a:xfrm>
            <a:off x="451440" y="1062097"/>
            <a:ext cx="2291760" cy="861774"/>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3200" b="0" i="0" u="none" strike="noStrike" kern="1200" cap="none" spc="0" normalizeH="0" baseline="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black"/>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D0F24386-5AD2-4D21-B0EA-55621253540A}"/>
              </a:ext>
            </a:extLst>
          </p:cNvPr>
          <p:cNvSpPr txBox="1"/>
          <p:nvPr/>
        </p:nvSpPr>
        <p:spPr>
          <a:xfrm>
            <a:off x="335210" y="1162258"/>
            <a:ext cx="9403150" cy="135421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a:ln>
                  <a:noFill/>
                </a:ln>
                <a:solidFill>
                  <a:srgbClr val="00B050"/>
                </a:solidFill>
                <a:effectLst/>
                <a:uLnTx/>
                <a:uFillTx/>
                <a:latin typeface="Calibri" panose="020F0502020204030204"/>
                <a:ea typeface="+mn-ea"/>
                <a:cs typeface="+mn-cs"/>
              </a:rPr>
              <a:t>SCHÉMA DU CIRCUIT</a:t>
            </a:r>
            <a:endParaRPr kumimoji="0" lang="fr-FR" sz="2400" b="1" i="0" u="none" strike="noStrike" kern="1200" cap="none" spc="0" normalizeH="0" baseline="0">
              <a:ln>
                <a:noFill/>
              </a:ln>
              <a:solidFill>
                <a:srgbClr val="00B050"/>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3200" b="0" i="0" u="none" strike="noStrike" kern="1200" cap="none" spc="0" normalizeH="0" baseline="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black"/>
              </a:solidFill>
              <a:effectLst/>
              <a:uLnTx/>
              <a:uFillTx/>
              <a:latin typeface="Calibri" panose="020F0502020204030204"/>
              <a:ea typeface="+mn-ea"/>
              <a:cs typeface="+mn-cs"/>
            </a:endParaRPr>
          </a:p>
        </p:txBody>
      </p:sp>
      <p:grpSp>
        <p:nvGrpSpPr>
          <p:cNvPr id="25" name="Grupo 24">
            <a:extLst>
              <a:ext uri="{FF2B5EF4-FFF2-40B4-BE49-F238E27FC236}">
                <a16:creationId xmlns:a16="http://schemas.microsoft.com/office/drawing/2014/main" id="{A28F9F61-EED0-49A1-BFA5-2F0DC78F0DFE}"/>
              </a:ext>
            </a:extLst>
          </p:cNvPr>
          <p:cNvGrpSpPr/>
          <p:nvPr/>
        </p:nvGrpSpPr>
        <p:grpSpPr>
          <a:xfrm>
            <a:off x="473711" y="2164904"/>
            <a:ext cx="11139170" cy="3873643"/>
            <a:chOff x="118095" y="1841929"/>
            <a:chExt cx="14293663" cy="4582286"/>
          </a:xfrm>
        </p:grpSpPr>
        <p:pic>
          <p:nvPicPr>
            <p:cNvPr id="26" name="Imagen 25">
              <a:extLst>
                <a:ext uri="{FF2B5EF4-FFF2-40B4-BE49-F238E27FC236}">
                  <a16:creationId xmlns:a16="http://schemas.microsoft.com/office/drawing/2014/main" id="{4EC0163E-52A4-4ABC-AA7D-1EDF70AFC627}"/>
                </a:ext>
              </a:extLst>
            </p:cNvPr>
            <p:cNvPicPr>
              <a:picLocks noChangeAspect="1"/>
            </p:cNvPicPr>
            <p:nvPr/>
          </p:nvPicPr>
          <p:blipFill>
            <a:blip r:embed="rId2"/>
            <a:stretch>
              <a:fillRect/>
            </a:stretch>
          </p:blipFill>
          <p:spPr>
            <a:xfrm>
              <a:off x="6967948" y="1841929"/>
              <a:ext cx="1365569" cy="1132268"/>
            </a:xfrm>
            <a:prstGeom prst="rect">
              <a:avLst/>
            </a:prstGeom>
          </p:spPr>
        </p:pic>
        <p:pic>
          <p:nvPicPr>
            <p:cNvPr id="27" name="Imagen 26">
              <a:extLst>
                <a:ext uri="{FF2B5EF4-FFF2-40B4-BE49-F238E27FC236}">
                  <a16:creationId xmlns:a16="http://schemas.microsoft.com/office/drawing/2014/main" id="{90AEA293-AEE7-4FD2-96B9-F2A598073C46}"/>
                </a:ext>
              </a:extLst>
            </p:cNvPr>
            <p:cNvPicPr>
              <a:picLocks noChangeAspect="1"/>
            </p:cNvPicPr>
            <p:nvPr/>
          </p:nvPicPr>
          <p:blipFill>
            <a:blip r:embed="rId3"/>
            <a:stretch>
              <a:fillRect/>
            </a:stretch>
          </p:blipFill>
          <p:spPr>
            <a:xfrm>
              <a:off x="10995273" y="4044192"/>
              <a:ext cx="1590992" cy="1022568"/>
            </a:xfrm>
            <a:prstGeom prst="rect">
              <a:avLst/>
            </a:prstGeom>
          </p:spPr>
        </p:pic>
        <p:pic>
          <p:nvPicPr>
            <p:cNvPr id="28" name="Imagen 27">
              <a:extLst>
                <a:ext uri="{FF2B5EF4-FFF2-40B4-BE49-F238E27FC236}">
                  <a16:creationId xmlns:a16="http://schemas.microsoft.com/office/drawing/2014/main" id="{F002916A-021C-4AF3-A6E9-ABC73A265BA6}"/>
                </a:ext>
              </a:extLst>
            </p:cNvPr>
            <p:cNvPicPr>
              <a:picLocks noChangeAspect="1"/>
            </p:cNvPicPr>
            <p:nvPr/>
          </p:nvPicPr>
          <p:blipFill>
            <a:blip r:embed="rId4"/>
            <a:stretch>
              <a:fillRect/>
            </a:stretch>
          </p:blipFill>
          <p:spPr>
            <a:xfrm>
              <a:off x="5207099" y="1871201"/>
              <a:ext cx="1251031" cy="1141238"/>
            </a:xfrm>
            <a:prstGeom prst="rect">
              <a:avLst/>
            </a:prstGeom>
          </p:spPr>
        </p:pic>
        <p:sp>
          <p:nvSpPr>
            <p:cNvPr id="29" name="CuadroTexto 28">
              <a:extLst>
                <a:ext uri="{FF2B5EF4-FFF2-40B4-BE49-F238E27FC236}">
                  <a16:creationId xmlns:a16="http://schemas.microsoft.com/office/drawing/2014/main" id="{E58903C9-627F-4194-8600-D20EECD03200}"/>
                </a:ext>
              </a:extLst>
            </p:cNvPr>
            <p:cNvSpPr txBox="1"/>
            <p:nvPr/>
          </p:nvSpPr>
          <p:spPr>
            <a:xfrm>
              <a:off x="1712632" y="3009678"/>
              <a:ext cx="1478171" cy="983019"/>
            </a:xfrm>
            <a:prstGeom prst="rect">
              <a:avLst/>
            </a:prstGeom>
            <a:noFill/>
          </p:spPr>
          <p:txBody>
            <a:bodyPr wrap="square" rtlCol="0">
              <a:spAutoFit/>
            </a:bodyPr>
            <a:lstStyle/>
            <a:p>
              <a:r>
                <a:rPr lang="fr-FR" sz="1600">
                  <a:solidFill>
                    <a:srgbClr val="00B050"/>
                  </a:solidFill>
                </a:rPr>
                <a:t>Entité partenaire</a:t>
              </a:r>
            </a:p>
            <a:p>
              <a:r>
                <a:rPr lang="fr-FR" sz="1600">
                  <a:solidFill>
                    <a:srgbClr val="00B050"/>
                  </a:solidFill>
                </a:rPr>
                <a:t>1/an</a:t>
              </a:r>
            </a:p>
          </p:txBody>
        </p:sp>
        <p:sp>
          <p:nvSpPr>
            <p:cNvPr id="30" name="CuadroTexto 29">
              <a:extLst>
                <a:ext uri="{FF2B5EF4-FFF2-40B4-BE49-F238E27FC236}">
                  <a16:creationId xmlns:a16="http://schemas.microsoft.com/office/drawing/2014/main" id="{F3E18E3D-3A58-4532-B3BF-12A4ECF8067D}"/>
                </a:ext>
              </a:extLst>
            </p:cNvPr>
            <p:cNvSpPr txBox="1"/>
            <p:nvPr/>
          </p:nvSpPr>
          <p:spPr>
            <a:xfrm>
              <a:off x="3251855" y="3008488"/>
              <a:ext cx="1478171" cy="1274284"/>
            </a:xfrm>
            <a:prstGeom prst="rect">
              <a:avLst/>
            </a:prstGeom>
            <a:noFill/>
          </p:spPr>
          <p:txBody>
            <a:bodyPr wrap="square" rtlCol="0">
              <a:spAutoFit/>
            </a:bodyPr>
            <a:lstStyle/>
            <a:p>
              <a:r>
                <a:rPr lang="fr-FR" sz="1600" dirty="0">
                  <a:solidFill>
                    <a:srgbClr val="00B050"/>
                  </a:solidFill>
                </a:rPr>
                <a:t>Contrôle de premier niveau</a:t>
              </a:r>
            </a:p>
            <a:p>
              <a:r>
                <a:rPr lang="fr-FR" sz="1600" dirty="0">
                  <a:solidFill>
                    <a:srgbClr val="00B050"/>
                  </a:solidFill>
                </a:rPr>
                <a:t>2 mois</a:t>
              </a:r>
            </a:p>
          </p:txBody>
        </p:sp>
        <p:sp>
          <p:nvSpPr>
            <p:cNvPr id="31" name="CuadroTexto 30">
              <a:extLst>
                <a:ext uri="{FF2B5EF4-FFF2-40B4-BE49-F238E27FC236}">
                  <a16:creationId xmlns:a16="http://schemas.microsoft.com/office/drawing/2014/main" id="{2037DCDD-519B-4DA2-8D48-4BB722044914}"/>
                </a:ext>
              </a:extLst>
            </p:cNvPr>
            <p:cNvSpPr txBox="1"/>
            <p:nvPr/>
          </p:nvSpPr>
          <p:spPr>
            <a:xfrm>
              <a:off x="5132760" y="2983699"/>
              <a:ext cx="1478171" cy="983019"/>
            </a:xfrm>
            <a:prstGeom prst="rect">
              <a:avLst/>
            </a:prstGeom>
            <a:noFill/>
          </p:spPr>
          <p:txBody>
            <a:bodyPr wrap="square" rtlCol="0">
              <a:spAutoFit/>
            </a:bodyPr>
            <a:lstStyle/>
            <a:p>
              <a:r>
                <a:rPr lang="fr-FR" sz="1600">
                  <a:solidFill>
                    <a:srgbClr val="00B050"/>
                  </a:solidFill>
                </a:rPr>
                <a:t>Entité chef de file</a:t>
              </a:r>
            </a:p>
            <a:p>
              <a:r>
                <a:rPr lang="fr-FR" sz="1600">
                  <a:solidFill>
                    <a:srgbClr val="00B050"/>
                  </a:solidFill>
                </a:rPr>
                <a:t>1 mois</a:t>
              </a:r>
            </a:p>
          </p:txBody>
        </p:sp>
        <p:sp>
          <p:nvSpPr>
            <p:cNvPr id="32" name="CuadroTexto 31">
              <a:extLst>
                <a:ext uri="{FF2B5EF4-FFF2-40B4-BE49-F238E27FC236}">
                  <a16:creationId xmlns:a16="http://schemas.microsoft.com/office/drawing/2014/main" id="{814D1154-D994-4CE8-A396-91BFBCED14DF}"/>
                </a:ext>
              </a:extLst>
            </p:cNvPr>
            <p:cNvSpPr txBox="1"/>
            <p:nvPr/>
          </p:nvSpPr>
          <p:spPr>
            <a:xfrm>
              <a:off x="6967948" y="3009240"/>
              <a:ext cx="1478171" cy="983019"/>
            </a:xfrm>
            <a:prstGeom prst="rect">
              <a:avLst/>
            </a:prstGeom>
            <a:noFill/>
          </p:spPr>
          <p:txBody>
            <a:bodyPr wrap="square" rtlCol="0">
              <a:spAutoFit/>
            </a:bodyPr>
            <a:lstStyle/>
            <a:p>
              <a:r>
                <a:rPr lang="fr-FR" sz="1600">
                  <a:solidFill>
                    <a:srgbClr val="00B050"/>
                  </a:solidFill>
                </a:rPr>
                <a:t>SC/AG POCTEFA</a:t>
              </a:r>
            </a:p>
            <a:p>
              <a:r>
                <a:rPr lang="fr-FR" sz="1600">
                  <a:solidFill>
                    <a:srgbClr val="00B050"/>
                  </a:solidFill>
                </a:rPr>
                <a:t>1 mois</a:t>
              </a:r>
            </a:p>
          </p:txBody>
        </p:sp>
        <p:sp>
          <p:nvSpPr>
            <p:cNvPr id="33" name="CuadroTexto 32">
              <a:extLst>
                <a:ext uri="{FF2B5EF4-FFF2-40B4-BE49-F238E27FC236}">
                  <a16:creationId xmlns:a16="http://schemas.microsoft.com/office/drawing/2014/main" id="{D8E0B397-0D59-472D-B329-AA8DD9721DEC}"/>
                </a:ext>
              </a:extLst>
            </p:cNvPr>
            <p:cNvSpPr txBox="1"/>
            <p:nvPr/>
          </p:nvSpPr>
          <p:spPr>
            <a:xfrm>
              <a:off x="8904206" y="3070198"/>
              <a:ext cx="1478170" cy="691753"/>
            </a:xfrm>
            <a:prstGeom prst="rect">
              <a:avLst/>
            </a:prstGeom>
            <a:noFill/>
          </p:spPr>
          <p:txBody>
            <a:bodyPr wrap="square" rtlCol="0">
              <a:spAutoFit/>
            </a:bodyPr>
            <a:lstStyle/>
            <a:p>
              <a:r>
                <a:rPr lang="fr-FR" sz="1600">
                  <a:solidFill>
                    <a:srgbClr val="00B050"/>
                  </a:solidFill>
                </a:rPr>
                <a:t>AC</a:t>
              </a:r>
            </a:p>
            <a:p>
              <a:r>
                <a:rPr lang="fr-FR" sz="1600">
                  <a:solidFill>
                    <a:srgbClr val="00B050"/>
                  </a:solidFill>
                </a:rPr>
                <a:t>1 mois</a:t>
              </a:r>
            </a:p>
          </p:txBody>
        </p:sp>
        <p:sp>
          <p:nvSpPr>
            <p:cNvPr id="34" name="CuadroTexto 33">
              <a:extLst>
                <a:ext uri="{FF2B5EF4-FFF2-40B4-BE49-F238E27FC236}">
                  <a16:creationId xmlns:a16="http://schemas.microsoft.com/office/drawing/2014/main" id="{25C1D1A0-8442-47D8-855C-F6A618B88ABF}"/>
                </a:ext>
              </a:extLst>
            </p:cNvPr>
            <p:cNvSpPr txBox="1"/>
            <p:nvPr/>
          </p:nvSpPr>
          <p:spPr>
            <a:xfrm>
              <a:off x="5207099" y="5138707"/>
              <a:ext cx="1478171" cy="983019"/>
            </a:xfrm>
            <a:prstGeom prst="rect">
              <a:avLst/>
            </a:prstGeom>
            <a:noFill/>
          </p:spPr>
          <p:txBody>
            <a:bodyPr wrap="square" rtlCol="0">
              <a:spAutoFit/>
            </a:bodyPr>
            <a:lstStyle/>
            <a:p>
              <a:r>
                <a:rPr lang="fr-FR" sz="1600">
                  <a:solidFill>
                    <a:srgbClr val="00B050"/>
                  </a:solidFill>
                </a:rPr>
                <a:t>Entité partenaire</a:t>
              </a:r>
            </a:p>
            <a:p>
              <a:r>
                <a:rPr lang="fr-FR" sz="1600">
                  <a:solidFill>
                    <a:srgbClr val="00B050"/>
                  </a:solidFill>
                </a:rPr>
                <a:t>20 jours</a:t>
              </a:r>
            </a:p>
          </p:txBody>
        </p:sp>
        <p:sp>
          <p:nvSpPr>
            <p:cNvPr id="35" name="CuadroTexto 34">
              <a:extLst>
                <a:ext uri="{FF2B5EF4-FFF2-40B4-BE49-F238E27FC236}">
                  <a16:creationId xmlns:a16="http://schemas.microsoft.com/office/drawing/2014/main" id="{C001654C-44D6-4E7D-9EEE-2A0C97E5631B}"/>
                </a:ext>
              </a:extLst>
            </p:cNvPr>
            <p:cNvSpPr txBox="1"/>
            <p:nvPr/>
          </p:nvSpPr>
          <p:spPr>
            <a:xfrm>
              <a:off x="6930204" y="5149931"/>
              <a:ext cx="1478171" cy="1274284"/>
            </a:xfrm>
            <a:prstGeom prst="rect">
              <a:avLst/>
            </a:prstGeom>
            <a:noFill/>
          </p:spPr>
          <p:txBody>
            <a:bodyPr wrap="square" rtlCol="0">
              <a:spAutoFit/>
            </a:bodyPr>
            <a:lstStyle/>
            <a:p>
              <a:r>
                <a:rPr lang="fr-FR" sz="1600" dirty="0">
                  <a:solidFill>
                    <a:srgbClr val="00B050"/>
                  </a:solidFill>
                </a:rPr>
                <a:t>Contrôle de premier niveau</a:t>
              </a:r>
            </a:p>
            <a:p>
              <a:r>
                <a:rPr lang="fr-FR" sz="1600" dirty="0">
                  <a:solidFill>
                    <a:srgbClr val="00B050"/>
                  </a:solidFill>
                </a:rPr>
                <a:t>1 mois</a:t>
              </a:r>
            </a:p>
          </p:txBody>
        </p:sp>
        <p:sp>
          <p:nvSpPr>
            <p:cNvPr id="36" name="CuadroTexto 35">
              <a:extLst>
                <a:ext uri="{FF2B5EF4-FFF2-40B4-BE49-F238E27FC236}">
                  <a16:creationId xmlns:a16="http://schemas.microsoft.com/office/drawing/2014/main" id="{455E19D5-B7A7-40F5-85B1-FE9922413F2A}"/>
                </a:ext>
              </a:extLst>
            </p:cNvPr>
            <p:cNvSpPr txBox="1"/>
            <p:nvPr/>
          </p:nvSpPr>
          <p:spPr>
            <a:xfrm>
              <a:off x="10961968" y="5151646"/>
              <a:ext cx="1478171" cy="983019"/>
            </a:xfrm>
            <a:prstGeom prst="rect">
              <a:avLst/>
            </a:prstGeom>
            <a:noFill/>
          </p:spPr>
          <p:txBody>
            <a:bodyPr wrap="square" rtlCol="0">
              <a:spAutoFit/>
            </a:bodyPr>
            <a:lstStyle/>
            <a:p>
              <a:r>
                <a:rPr lang="fr-FR" sz="1600" dirty="0">
                  <a:solidFill>
                    <a:srgbClr val="00B050"/>
                  </a:solidFill>
                </a:rPr>
                <a:t>SC/AG POCTEFA</a:t>
              </a:r>
            </a:p>
            <a:p>
              <a:r>
                <a:rPr lang="fr-FR" sz="1600" dirty="0">
                  <a:solidFill>
                    <a:srgbClr val="00B050"/>
                  </a:solidFill>
                </a:rPr>
                <a:t>1 mois</a:t>
              </a:r>
            </a:p>
          </p:txBody>
        </p:sp>
        <p:sp>
          <p:nvSpPr>
            <p:cNvPr id="37" name="CuadroTexto 36">
              <a:extLst>
                <a:ext uri="{FF2B5EF4-FFF2-40B4-BE49-F238E27FC236}">
                  <a16:creationId xmlns:a16="http://schemas.microsoft.com/office/drawing/2014/main" id="{9E34CCDE-06B5-467E-AB4D-0FAC76ABA27B}"/>
                </a:ext>
              </a:extLst>
            </p:cNvPr>
            <p:cNvSpPr txBox="1"/>
            <p:nvPr/>
          </p:nvSpPr>
          <p:spPr>
            <a:xfrm>
              <a:off x="12933587" y="5174112"/>
              <a:ext cx="1478171" cy="691754"/>
            </a:xfrm>
            <a:prstGeom prst="rect">
              <a:avLst/>
            </a:prstGeom>
            <a:noFill/>
          </p:spPr>
          <p:txBody>
            <a:bodyPr wrap="square" rtlCol="0">
              <a:spAutoFit/>
            </a:bodyPr>
            <a:lstStyle/>
            <a:p>
              <a:r>
                <a:rPr lang="fr-FR" sz="1600">
                  <a:solidFill>
                    <a:srgbClr val="00B050"/>
                  </a:solidFill>
                </a:rPr>
                <a:t>AC</a:t>
              </a:r>
            </a:p>
            <a:p>
              <a:r>
                <a:rPr lang="fr-FR" sz="1600">
                  <a:solidFill>
                    <a:srgbClr val="00B050"/>
                  </a:solidFill>
                </a:rPr>
                <a:t>1 mois</a:t>
              </a:r>
            </a:p>
          </p:txBody>
        </p:sp>
        <p:sp>
          <p:nvSpPr>
            <p:cNvPr id="38" name="Flecha: a la derecha 37">
              <a:extLst>
                <a:ext uri="{FF2B5EF4-FFF2-40B4-BE49-F238E27FC236}">
                  <a16:creationId xmlns:a16="http://schemas.microsoft.com/office/drawing/2014/main" id="{186805B2-61F5-4C2E-873B-692DC2870131}"/>
                </a:ext>
              </a:extLst>
            </p:cNvPr>
            <p:cNvSpPr/>
            <p:nvPr/>
          </p:nvSpPr>
          <p:spPr>
            <a:xfrm>
              <a:off x="2832366" y="2455942"/>
              <a:ext cx="187429" cy="17731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lecha: a la derecha 38">
              <a:extLst>
                <a:ext uri="{FF2B5EF4-FFF2-40B4-BE49-F238E27FC236}">
                  <a16:creationId xmlns:a16="http://schemas.microsoft.com/office/drawing/2014/main" id="{6CD68250-ECB0-4962-84FB-9559B5B2A2C1}"/>
                </a:ext>
              </a:extLst>
            </p:cNvPr>
            <p:cNvSpPr/>
            <p:nvPr/>
          </p:nvSpPr>
          <p:spPr>
            <a:xfrm>
              <a:off x="4908262" y="2455942"/>
              <a:ext cx="187429" cy="17731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lecha: a la derecha 39">
              <a:extLst>
                <a:ext uri="{FF2B5EF4-FFF2-40B4-BE49-F238E27FC236}">
                  <a16:creationId xmlns:a16="http://schemas.microsoft.com/office/drawing/2014/main" id="{A1E96897-8AA6-4561-BBA9-23841AA89D3A}"/>
                </a:ext>
              </a:extLst>
            </p:cNvPr>
            <p:cNvSpPr/>
            <p:nvPr/>
          </p:nvSpPr>
          <p:spPr>
            <a:xfrm>
              <a:off x="6646943" y="2455942"/>
              <a:ext cx="187429" cy="17731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Flecha: a la derecha 40">
              <a:extLst>
                <a:ext uri="{FF2B5EF4-FFF2-40B4-BE49-F238E27FC236}">
                  <a16:creationId xmlns:a16="http://schemas.microsoft.com/office/drawing/2014/main" id="{CBB14EEF-B321-4EB5-AAD7-124D16ED2AE4}"/>
                </a:ext>
              </a:extLst>
            </p:cNvPr>
            <p:cNvSpPr/>
            <p:nvPr/>
          </p:nvSpPr>
          <p:spPr>
            <a:xfrm>
              <a:off x="8532340" y="2473218"/>
              <a:ext cx="187429" cy="17731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lecha: a la derecha 41">
              <a:extLst>
                <a:ext uri="{FF2B5EF4-FFF2-40B4-BE49-F238E27FC236}">
                  <a16:creationId xmlns:a16="http://schemas.microsoft.com/office/drawing/2014/main" id="{0B335C5B-DFE2-4BC5-AF7E-8CFADD64B5AA}"/>
                </a:ext>
              </a:extLst>
            </p:cNvPr>
            <p:cNvSpPr/>
            <p:nvPr/>
          </p:nvSpPr>
          <p:spPr>
            <a:xfrm>
              <a:off x="6606833" y="4587431"/>
              <a:ext cx="187429" cy="17731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lecha: a la derecha 42">
              <a:extLst>
                <a:ext uri="{FF2B5EF4-FFF2-40B4-BE49-F238E27FC236}">
                  <a16:creationId xmlns:a16="http://schemas.microsoft.com/office/drawing/2014/main" id="{837A44E7-BCE8-4823-85D7-5851B3E23049}"/>
                </a:ext>
              </a:extLst>
            </p:cNvPr>
            <p:cNvSpPr/>
            <p:nvPr/>
          </p:nvSpPr>
          <p:spPr>
            <a:xfrm>
              <a:off x="8564378" y="4550816"/>
              <a:ext cx="187429" cy="17731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lecha: a la derecha 43">
              <a:extLst>
                <a:ext uri="{FF2B5EF4-FFF2-40B4-BE49-F238E27FC236}">
                  <a16:creationId xmlns:a16="http://schemas.microsoft.com/office/drawing/2014/main" id="{44FA65A2-9A16-4AA9-AF91-F705A9162476}"/>
                </a:ext>
              </a:extLst>
            </p:cNvPr>
            <p:cNvSpPr/>
            <p:nvPr/>
          </p:nvSpPr>
          <p:spPr>
            <a:xfrm>
              <a:off x="12632628" y="4550816"/>
              <a:ext cx="187429" cy="17731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lecha: a la derecha 44">
              <a:extLst>
                <a:ext uri="{FF2B5EF4-FFF2-40B4-BE49-F238E27FC236}">
                  <a16:creationId xmlns:a16="http://schemas.microsoft.com/office/drawing/2014/main" id="{6AD678D4-A2E7-47E0-89C6-225AFCB08A3C}"/>
                </a:ext>
              </a:extLst>
            </p:cNvPr>
            <p:cNvSpPr/>
            <p:nvPr/>
          </p:nvSpPr>
          <p:spPr>
            <a:xfrm rot="5400000">
              <a:off x="5731671" y="3858149"/>
              <a:ext cx="187428" cy="17731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6" name="Imagen 45">
              <a:extLst>
                <a:ext uri="{FF2B5EF4-FFF2-40B4-BE49-F238E27FC236}">
                  <a16:creationId xmlns:a16="http://schemas.microsoft.com/office/drawing/2014/main" id="{6E67E939-B925-40EF-A599-84DAD72BEF9A}"/>
                </a:ext>
              </a:extLst>
            </p:cNvPr>
            <p:cNvPicPr>
              <a:picLocks noChangeAspect="1"/>
            </p:cNvPicPr>
            <p:nvPr/>
          </p:nvPicPr>
          <p:blipFill>
            <a:blip r:embed="rId5"/>
            <a:stretch>
              <a:fillRect/>
            </a:stretch>
          </p:blipFill>
          <p:spPr>
            <a:xfrm>
              <a:off x="1814673" y="1902095"/>
              <a:ext cx="806223" cy="1175024"/>
            </a:xfrm>
            <a:prstGeom prst="rect">
              <a:avLst/>
            </a:prstGeom>
          </p:spPr>
        </p:pic>
        <p:pic>
          <p:nvPicPr>
            <p:cNvPr id="47" name="Imagen 46">
              <a:extLst>
                <a:ext uri="{FF2B5EF4-FFF2-40B4-BE49-F238E27FC236}">
                  <a16:creationId xmlns:a16="http://schemas.microsoft.com/office/drawing/2014/main" id="{3016EF81-2669-49FE-BED1-4A970C630F24}"/>
                </a:ext>
              </a:extLst>
            </p:cNvPr>
            <p:cNvPicPr>
              <a:picLocks noChangeAspect="1"/>
            </p:cNvPicPr>
            <p:nvPr/>
          </p:nvPicPr>
          <p:blipFill>
            <a:blip r:embed="rId6"/>
            <a:stretch>
              <a:fillRect/>
            </a:stretch>
          </p:blipFill>
          <p:spPr>
            <a:xfrm>
              <a:off x="3340758" y="2057395"/>
              <a:ext cx="1343897" cy="971935"/>
            </a:xfrm>
            <a:prstGeom prst="rect">
              <a:avLst/>
            </a:prstGeom>
          </p:spPr>
        </p:pic>
        <p:pic>
          <p:nvPicPr>
            <p:cNvPr id="48" name="Imagen 47">
              <a:extLst>
                <a:ext uri="{FF2B5EF4-FFF2-40B4-BE49-F238E27FC236}">
                  <a16:creationId xmlns:a16="http://schemas.microsoft.com/office/drawing/2014/main" id="{2D680614-312F-4A68-98E1-7CA7B6B5DF0B}"/>
                </a:ext>
              </a:extLst>
            </p:cNvPr>
            <p:cNvPicPr>
              <a:picLocks noChangeAspect="1"/>
            </p:cNvPicPr>
            <p:nvPr/>
          </p:nvPicPr>
          <p:blipFill>
            <a:blip r:embed="rId7"/>
            <a:stretch>
              <a:fillRect/>
            </a:stretch>
          </p:blipFill>
          <p:spPr>
            <a:xfrm>
              <a:off x="8844499" y="1917070"/>
              <a:ext cx="1097036" cy="1144810"/>
            </a:xfrm>
            <a:prstGeom prst="rect">
              <a:avLst/>
            </a:prstGeom>
          </p:spPr>
        </p:pic>
        <p:pic>
          <p:nvPicPr>
            <p:cNvPr id="49" name="Imagen 48">
              <a:extLst>
                <a:ext uri="{FF2B5EF4-FFF2-40B4-BE49-F238E27FC236}">
                  <a16:creationId xmlns:a16="http://schemas.microsoft.com/office/drawing/2014/main" id="{CDF5CD89-91F8-4403-9359-BC1364CA5056}"/>
                </a:ext>
              </a:extLst>
            </p:cNvPr>
            <p:cNvPicPr>
              <a:picLocks noChangeAspect="1"/>
            </p:cNvPicPr>
            <p:nvPr/>
          </p:nvPicPr>
          <p:blipFill>
            <a:blip r:embed="rId8"/>
            <a:stretch>
              <a:fillRect/>
            </a:stretch>
          </p:blipFill>
          <p:spPr>
            <a:xfrm>
              <a:off x="12933587" y="3922919"/>
              <a:ext cx="1097376" cy="1146144"/>
            </a:xfrm>
            <a:prstGeom prst="rect">
              <a:avLst/>
            </a:prstGeom>
          </p:spPr>
        </p:pic>
        <p:pic>
          <p:nvPicPr>
            <p:cNvPr id="50" name="Imagen 49">
              <a:extLst>
                <a:ext uri="{FF2B5EF4-FFF2-40B4-BE49-F238E27FC236}">
                  <a16:creationId xmlns:a16="http://schemas.microsoft.com/office/drawing/2014/main" id="{BC9F10E3-A7AA-49F8-97B9-7775944F354E}"/>
                </a:ext>
              </a:extLst>
            </p:cNvPr>
            <p:cNvPicPr>
              <a:picLocks noChangeAspect="1"/>
            </p:cNvPicPr>
            <p:nvPr/>
          </p:nvPicPr>
          <p:blipFill>
            <a:blip r:embed="rId9"/>
            <a:stretch>
              <a:fillRect/>
            </a:stretch>
          </p:blipFill>
          <p:spPr>
            <a:xfrm>
              <a:off x="5182648" y="4097383"/>
              <a:ext cx="932558" cy="1090319"/>
            </a:xfrm>
            <a:prstGeom prst="rect">
              <a:avLst/>
            </a:prstGeom>
          </p:spPr>
        </p:pic>
        <p:pic>
          <p:nvPicPr>
            <p:cNvPr id="51" name="Imagen 50">
              <a:extLst>
                <a:ext uri="{FF2B5EF4-FFF2-40B4-BE49-F238E27FC236}">
                  <a16:creationId xmlns:a16="http://schemas.microsoft.com/office/drawing/2014/main" id="{9C527606-BF03-4608-8FD7-C9762697E5FF}"/>
                </a:ext>
              </a:extLst>
            </p:cNvPr>
            <p:cNvPicPr>
              <a:picLocks noChangeAspect="1"/>
            </p:cNvPicPr>
            <p:nvPr/>
          </p:nvPicPr>
          <p:blipFill>
            <a:blip r:embed="rId10"/>
            <a:stretch>
              <a:fillRect/>
            </a:stretch>
          </p:blipFill>
          <p:spPr>
            <a:xfrm>
              <a:off x="6939668" y="4111192"/>
              <a:ext cx="1414781" cy="1022568"/>
            </a:xfrm>
            <a:prstGeom prst="rect">
              <a:avLst/>
            </a:prstGeom>
          </p:spPr>
        </p:pic>
        <p:pic>
          <p:nvPicPr>
            <p:cNvPr id="52" name="Imagen 51">
              <a:extLst>
                <a:ext uri="{FF2B5EF4-FFF2-40B4-BE49-F238E27FC236}">
                  <a16:creationId xmlns:a16="http://schemas.microsoft.com/office/drawing/2014/main" id="{C0EF4F92-E007-4EFF-AE2C-959BB9D27CA5}"/>
                </a:ext>
              </a:extLst>
            </p:cNvPr>
            <p:cNvPicPr>
              <a:picLocks noChangeAspect="1"/>
            </p:cNvPicPr>
            <p:nvPr/>
          </p:nvPicPr>
          <p:blipFill>
            <a:blip r:embed="rId11"/>
            <a:stretch>
              <a:fillRect/>
            </a:stretch>
          </p:blipFill>
          <p:spPr>
            <a:xfrm>
              <a:off x="231821" y="1923865"/>
              <a:ext cx="772681" cy="1138114"/>
            </a:xfrm>
            <a:prstGeom prst="rect">
              <a:avLst/>
            </a:prstGeom>
          </p:spPr>
        </p:pic>
        <p:sp>
          <p:nvSpPr>
            <p:cNvPr id="53" name="CuadroTexto 52">
              <a:extLst>
                <a:ext uri="{FF2B5EF4-FFF2-40B4-BE49-F238E27FC236}">
                  <a16:creationId xmlns:a16="http://schemas.microsoft.com/office/drawing/2014/main" id="{83A99C22-0E0C-413F-BCC8-8DE6802051E6}"/>
                </a:ext>
              </a:extLst>
            </p:cNvPr>
            <p:cNvSpPr txBox="1"/>
            <p:nvPr/>
          </p:nvSpPr>
          <p:spPr>
            <a:xfrm>
              <a:off x="118095" y="3014180"/>
              <a:ext cx="1478171" cy="983019"/>
            </a:xfrm>
            <a:prstGeom prst="rect">
              <a:avLst/>
            </a:prstGeom>
            <a:noFill/>
          </p:spPr>
          <p:txBody>
            <a:bodyPr wrap="square" rtlCol="0">
              <a:spAutoFit/>
            </a:bodyPr>
            <a:lstStyle/>
            <a:p>
              <a:r>
                <a:rPr lang="fr-FR" sz="1600" dirty="0">
                  <a:solidFill>
                    <a:srgbClr val="00B050"/>
                  </a:solidFill>
                </a:rPr>
                <a:t>Entité partenaire</a:t>
              </a:r>
            </a:p>
            <a:p>
              <a:r>
                <a:rPr lang="fr-FR" sz="1600" dirty="0">
                  <a:solidFill>
                    <a:srgbClr val="00B050"/>
                  </a:solidFill>
                </a:rPr>
                <a:t>à jour</a:t>
              </a:r>
            </a:p>
          </p:txBody>
        </p:sp>
        <p:sp>
          <p:nvSpPr>
            <p:cNvPr id="54" name="Flecha: a la derecha 53">
              <a:extLst>
                <a:ext uri="{FF2B5EF4-FFF2-40B4-BE49-F238E27FC236}">
                  <a16:creationId xmlns:a16="http://schemas.microsoft.com/office/drawing/2014/main" id="{E72B084B-E47C-491D-B8AA-95941C840C6A}"/>
                </a:ext>
              </a:extLst>
            </p:cNvPr>
            <p:cNvSpPr/>
            <p:nvPr/>
          </p:nvSpPr>
          <p:spPr>
            <a:xfrm>
              <a:off x="1371751" y="2455949"/>
              <a:ext cx="187429" cy="17731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55" name="Imagen 54">
            <a:extLst>
              <a:ext uri="{FF2B5EF4-FFF2-40B4-BE49-F238E27FC236}">
                <a16:creationId xmlns:a16="http://schemas.microsoft.com/office/drawing/2014/main" id="{9F16A081-0EE6-4BB3-B90B-BFAD3F9BC1F8}"/>
              </a:ext>
            </a:extLst>
          </p:cNvPr>
          <p:cNvPicPr>
            <a:picLocks noChangeAspect="1"/>
          </p:cNvPicPr>
          <p:nvPr/>
        </p:nvPicPr>
        <p:blipFill>
          <a:blip r:embed="rId12"/>
          <a:stretch>
            <a:fillRect/>
          </a:stretch>
        </p:blipFill>
        <p:spPr>
          <a:xfrm>
            <a:off x="7350604" y="3990625"/>
            <a:ext cx="1101692" cy="864430"/>
          </a:xfrm>
          <a:prstGeom prst="rect">
            <a:avLst/>
          </a:prstGeom>
        </p:spPr>
      </p:pic>
      <p:sp>
        <p:nvSpPr>
          <p:cNvPr id="56" name="CuadroTexto 55">
            <a:extLst>
              <a:ext uri="{FF2B5EF4-FFF2-40B4-BE49-F238E27FC236}">
                <a16:creationId xmlns:a16="http://schemas.microsoft.com/office/drawing/2014/main" id="{D23C950E-B4BC-4159-92A5-BB365B199298}"/>
              </a:ext>
            </a:extLst>
          </p:cNvPr>
          <p:cNvSpPr txBox="1"/>
          <p:nvPr/>
        </p:nvSpPr>
        <p:spPr>
          <a:xfrm>
            <a:off x="7269865" y="4961328"/>
            <a:ext cx="1151951" cy="830997"/>
          </a:xfrm>
          <a:prstGeom prst="rect">
            <a:avLst/>
          </a:prstGeom>
          <a:noFill/>
        </p:spPr>
        <p:txBody>
          <a:bodyPr wrap="square" rtlCol="0">
            <a:spAutoFit/>
          </a:bodyPr>
          <a:lstStyle/>
          <a:p>
            <a:r>
              <a:rPr lang="fr-FR" sz="1600">
                <a:solidFill>
                  <a:srgbClr val="00B050"/>
                </a:solidFill>
              </a:rPr>
              <a:t>Entité chef de file</a:t>
            </a:r>
          </a:p>
          <a:p>
            <a:r>
              <a:rPr lang="fr-FR" sz="1600">
                <a:solidFill>
                  <a:srgbClr val="00B050"/>
                </a:solidFill>
              </a:rPr>
              <a:t>1 mois</a:t>
            </a:r>
          </a:p>
        </p:txBody>
      </p:sp>
      <p:pic>
        <p:nvPicPr>
          <p:cNvPr id="57" name="Imagen 56">
            <a:extLst>
              <a:ext uri="{FF2B5EF4-FFF2-40B4-BE49-F238E27FC236}">
                <a16:creationId xmlns:a16="http://schemas.microsoft.com/office/drawing/2014/main" id="{9AC95F17-51C8-468A-A1F5-358B5C8F0C05}"/>
              </a:ext>
            </a:extLst>
          </p:cNvPr>
          <p:cNvPicPr>
            <a:picLocks noChangeAspect="1"/>
          </p:cNvPicPr>
          <p:nvPr/>
        </p:nvPicPr>
        <p:blipFill>
          <a:blip r:embed="rId13"/>
          <a:stretch>
            <a:fillRect/>
          </a:stretch>
        </p:blipFill>
        <p:spPr>
          <a:xfrm>
            <a:off x="8595575" y="4453841"/>
            <a:ext cx="146317" cy="146317"/>
          </a:xfrm>
          <a:prstGeom prst="rect">
            <a:avLst/>
          </a:prstGeom>
        </p:spPr>
      </p:pic>
    </p:spTree>
    <p:extLst>
      <p:ext uri="{BB962C8B-B14F-4D97-AF65-F5344CB8AC3E}">
        <p14:creationId xmlns:p14="http://schemas.microsoft.com/office/powerpoint/2010/main" val="2884413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14" name="object 26">
            <a:extLst>
              <a:ext uri="{FF2B5EF4-FFF2-40B4-BE49-F238E27FC236}">
                <a16:creationId xmlns:a16="http://schemas.microsoft.com/office/drawing/2014/main" id="{C09719BC-74D9-47F0-AFCD-1374846BDA4F}"/>
              </a:ext>
            </a:extLst>
          </p:cNvPr>
          <p:cNvSpPr txBox="1">
            <a:spLocks/>
          </p:cNvSpPr>
          <p:nvPr/>
        </p:nvSpPr>
        <p:spPr>
          <a:xfrm>
            <a:off x="168167" y="230512"/>
            <a:ext cx="8208101"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circuito de gastos / Le </a:t>
            </a:r>
            <a:r>
              <a:rPr lang="es-ES" sz="2400" b="1" dirty="0" err="1">
                <a:solidFill>
                  <a:schemeClr val="bg1"/>
                </a:solidFill>
                <a:latin typeface="+mn-lt"/>
              </a:rPr>
              <a:t>circuit</a:t>
            </a:r>
            <a:r>
              <a:rPr lang="es-ES" sz="2400" b="1" dirty="0">
                <a:solidFill>
                  <a:schemeClr val="bg1"/>
                </a:solidFill>
                <a:latin typeface="+mn-lt"/>
              </a:rPr>
              <a:t> des </a:t>
            </a:r>
            <a:r>
              <a:rPr lang="es-ES" sz="2400" b="1" dirty="0" err="1">
                <a:solidFill>
                  <a:schemeClr val="bg1"/>
                </a:solidFill>
                <a:latin typeface="+mn-lt"/>
              </a:rPr>
              <a:t>dépenses</a:t>
            </a:r>
            <a:endParaRPr lang="es-ES" sz="2400" b="1" spc="-10" dirty="0">
              <a:solidFill>
                <a:schemeClr val="bg1"/>
              </a:solidFill>
              <a:latin typeface="+mn-lt"/>
            </a:endParaRPr>
          </a:p>
        </p:txBody>
      </p:sp>
      <p:sp>
        <p:nvSpPr>
          <p:cNvPr id="58" name="Título 3">
            <a:extLst>
              <a:ext uri="{FF2B5EF4-FFF2-40B4-BE49-F238E27FC236}">
                <a16:creationId xmlns:a16="http://schemas.microsoft.com/office/drawing/2014/main" id="{E28D9CEE-C15C-4C30-B740-7CC760F0035B}"/>
              </a:ext>
            </a:extLst>
          </p:cNvPr>
          <p:cNvSpPr txBox="1">
            <a:spLocks/>
          </p:cNvSpPr>
          <p:nvPr/>
        </p:nvSpPr>
        <p:spPr>
          <a:xfrm>
            <a:off x="246661" y="806346"/>
            <a:ext cx="5834100" cy="13696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fr-FR" sz="1600" b="1" dirty="0">
                <a:solidFill>
                  <a:srgbClr val="003399"/>
                </a:solidFill>
                <a:latin typeface="Calibri" panose="020F0502020204030204" pitchFamily="34" charset="0"/>
                <a:ea typeface="Calibri" panose="020F0502020204030204" pitchFamily="34" charset="0"/>
                <a:cs typeface="Calibri" panose="020F0502020204030204" pitchFamily="34" charset="0"/>
              </a:rPr>
              <a:t>RECOMENDACIÓN: PRESENTAR MÁS GASTO QUE EL PRESUPUESTADO PARA LA ENTIDAD SIEMPRE Y CUANDO TENGA CONECTIVIDAD CON EL PROYECTO.</a:t>
            </a:r>
          </a:p>
          <a:p>
            <a:pPr marL="0" marR="0" lvl="0" indent="0" defTabSz="914400" rtl="0" eaLnBrk="1" fontAlgn="auto" latinLnBrk="0" hangingPunct="1">
              <a:lnSpc>
                <a:spcPct val="90000"/>
              </a:lnSpc>
              <a:spcBef>
                <a:spcPct val="0"/>
              </a:spcBef>
              <a:spcAft>
                <a:spcPts val="0"/>
              </a:spcAft>
              <a:buClrTx/>
              <a:buSzTx/>
              <a:buFontTx/>
              <a:buNone/>
              <a:tabLst/>
              <a:defRPr/>
            </a:pPr>
            <a:endParaRPr kumimoji="0" lang="es-ES" sz="1600" b="1" i="0" u="none" strike="noStrike" kern="1200" cap="none" spc="0" normalizeH="0" baseline="0" noProof="0" dirty="0">
              <a:ln>
                <a:noFill/>
              </a:ln>
              <a:solidFill>
                <a:srgbClr val="00339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2" name="Grupo 1">
            <a:extLst>
              <a:ext uri="{FF2B5EF4-FFF2-40B4-BE49-F238E27FC236}">
                <a16:creationId xmlns:a16="http://schemas.microsoft.com/office/drawing/2014/main" id="{54ACC6DA-02FF-4FAF-A006-2C75070C3277}"/>
              </a:ext>
            </a:extLst>
          </p:cNvPr>
          <p:cNvGrpSpPr/>
          <p:nvPr/>
        </p:nvGrpSpPr>
        <p:grpSpPr>
          <a:xfrm>
            <a:off x="685994" y="2866145"/>
            <a:ext cx="6932104" cy="3615738"/>
            <a:chOff x="685994" y="2774705"/>
            <a:chExt cx="6932104" cy="3615738"/>
          </a:xfrm>
        </p:grpSpPr>
        <p:sp>
          <p:nvSpPr>
            <p:cNvPr id="60" name="Rectángulo 59">
              <a:extLst>
                <a:ext uri="{FF2B5EF4-FFF2-40B4-BE49-F238E27FC236}">
                  <a16:creationId xmlns:a16="http://schemas.microsoft.com/office/drawing/2014/main" id="{0CB94062-5F44-4909-B740-E2BADB52CD8C}"/>
                </a:ext>
              </a:extLst>
            </p:cNvPr>
            <p:cNvSpPr/>
            <p:nvPr/>
          </p:nvSpPr>
          <p:spPr>
            <a:xfrm flipH="1">
              <a:off x="685994" y="2774705"/>
              <a:ext cx="2893168" cy="3050148"/>
            </a:xfrm>
            <a:prstGeom prst="rect">
              <a:avLst/>
            </a:prstGeom>
            <a:solidFill>
              <a:srgbClr val="9FAEE5"/>
            </a:solidFill>
            <a:ln w="114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ángulo 60">
              <a:extLst>
                <a:ext uri="{FF2B5EF4-FFF2-40B4-BE49-F238E27FC236}">
                  <a16:creationId xmlns:a16="http://schemas.microsoft.com/office/drawing/2014/main" id="{09A96663-A4DE-41D2-A936-E600BF62C048}"/>
                </a:ext>
              </a:extLst>
            </p:cNvPr>
            <p:cNvSpPr/>
            <p:nvPr/>
          </p:nvSpPr>
          <p:spPr>
            <a:xfrm flipH="1">
              <a:off x="703688" y="2798887"/>
              <a:ext cx="1314298" cy="29087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ángulo 61">
              <a:extLst>
                <a:ext uri="{FF2B5EF4-FFF2-40B4-BE49-F238E27FC236}">
                  <a16:creationId xmlns:a16="http://schemas.microsoft.com/office/drawing/2014/main" id="{29D56C15-82AF-498B-89DE-C6894892C5F4}"/>
                </a:ext>
              </a:extLst>
            </p:cNvPr>
            <p:cNvSpPr/>
            <p:nvPr/>
          </p:nvSpPr>
          <p:spPr>
            <a:xfrm flipH="1">
              <a:off x="2240805" y="2798886"/>
              <a:ext cx="1314298" cy="29801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highlight>
                  <a:srgbClr val="33CC33"/>
                </a:highlight>
                <a:uLnTx/>
                <a:uFillTx/>
                <a:latin typeface="Calibri" panose="020F0502020204030204"/>
                <a:ea typeface="+mn-ea"/>
                <a:cs typeface="+mn-cs"/>
              </a:endParaRPr>
            </a:p>
          </p:txBody>
        </p:sp>
        <p:sp>
          <p:nvSpPr>
            <p:cNvPr id="63" name="Rectángulo 62">
              <a:extLst>
                <a:ext uri="{FF2B5EF4-FFF2-40B4-BE49-F238E27FC236}">
                  <a16:creationId xmlns:a16="http://schemas.microsoft.com/office/drawing/2014/main" id="{589999BF-51B9-40CD-9A4F-7A6FFD88408C}"/>
                </a:ext>
              </a:extLst>
            </p:cNvPr>
            <p:cNvSpPr/>
            <p:nvPr/>
          </p:nvSpPr>
          <p:spPr>
            <a:xfrm flipH="1">
              <a:off x="703467" y="2798886"/>
              <a:ext cx="1314298" cy="29801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CuadroTexto 63">
              <a:extLst>
                <a:ext uri="{FF2B5EF4-FFF2-40B4-BE49-F238E27FC236}">
                  <a16:creationId xmlns:a16="http://schemas.microsoft.com/office/drawing/2014/main" id="{21C0E4C5-2AE3-415C-A362-9B805D320944}"/>
                </a:ext>
              </a:extLst>
            </p:cNvPr>
            <p:cNvSpPr txBox="1"/>
            <p:nvPr/>
          </p:nvSpPr>
          <p:spPr>
            <a:xfrm>
              <a:off x="685996" y="3715345"/>
              <a:ext cx="1314299"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4000" b="1" dirty="0">
                  <a:solidFill>
                    <a:prstClr val="black"/>
                  </a:solidFill>
                  <a:latin typeface="Calibri" panose="020F0502020204030204"/>
                </a:rPr>
                <a:t>100€</a:t>
              </a:r>
              <a:endParaRPr kumimoji="0" lang="fr-FR"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CuadroTexto 64">
              <a:extLst>
                <a:ext uri="{FF2B5EF4-FFF2-40B4-BE49-F238E27FC236}">
                  <a16:creationId xmlns:a16="http://schemas.microsoft.com/office/drawing/2014/main" id="{6EA1B08D-C0A1-4E56-B54F-64479A1ED49B}"/>
                </a:ext>
              </a:extLst>
            </p:cNvPr>
            <p:cNvSpPr txBox="1"/>
            <p:nvPr/>
          </p:nvSpPr>
          <p:spPr>
            <a:xfrm>
              <a:off x="2246782" y="3699579"/>
              <a:ext cx="1523278"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4000" b="1" dirty="0">
                  <a:solidFill>
                    <a:prstClr val="black"/>
                  </a:solidFill>
                  <a:latin typeface="Calibri" panose="020F0502020204030204"/>
                </a:rPr>
                <a:t>100€</a:t>
              </a:r>
              <a:endParaRPr kumimoji="0" lang="fr-FR"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6" name="Conector recto 65">
              <a:extLst>
                <a:ext uri="{FF2B5EF4-FFF2-40B4-BE49-F238E27FC236}">
                  <a16:creationId xmlns:a16="http://schemas.microsoft.com/office/drawing/2014/main" id="{F53A1DE2-F81E-452A-B3E7-6ED1AF31F5D3}"/>
                </a:ext>
              </a:extLst>
            </p:cNvPr>
            <p:cNvCxnSpPr>
              <a:cxnSpLocks/>
            </p:cNvCxnSpPr>
            <p:nvPr/>
          </p:nvCxnSpPr>
          <p:spPr>
            <a:xfrm>
              <a:off x="2240805" y="2777725"/>
              <a:ext cx="1306436" cy="0"/>
            </a:xfrm>
            <a:prstGeom prst="line">
              <a:avLst/>
            </a:prstGeom>
            <a:solidFill>
              <a:srgbClr val="9FAEE5"/>
            </a:solidFill>
            <a:ln w="114300"/>
          </p:spPr>
          <p:style>
            <a:lnRef idx="2">
              <a:schemeClr val="accent1">
                <a:shade val="50000"/>
              </a:schemeClr>
            </a:lnRef>
            <a:fillRef idx="1">
              <a:schemeClr val="accent1"/>
            </a:fillRef>
            <a:effectRef idx="0">
              <a:schemeClr val="accent1"/>
            </a:effectRef>
            <a:fontRef idx="minor">
              <a:schemeClr val="lt1"/>
            </a:fontRef>
          </p:style>
        </p:cxnSp>
        <p:sp>
          <p:nvSpPr>
            <p:cNvPr id="67" name="CuadroTexto 66">
              <a:extLst>
                <a:ext uri="{FF2B5EF4-FFF2-40B4-BE49-F238E27FC236}">
                  <a16:creationId xmlns:a16="http://schemas.microsoft.com/office/drawing/2014/main" id="{941FA680-5648-47D7-8069-163BA62527D6}"/>
                </a:ext>
              </a:extLst>
            </p:cNvPr>
            <p:cNvSpPr txBox="1"/>
            <p:nvPr/>
          </p:nvSpPr>
          <p:spPr>
            <a:xfrm>
              <a:off x="703467" y="5928778"/>
              <a:ext cx="1537337"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dirty="0" err="1">
                  <a:solidFill>
                    <a:prstClr val="black"/>
                  </a:solidFill>
                  <a:latin typeface="Calibri" panose="020F0502020204030204"/>
                </a:rPr>
                <a:t>Entidad</a:t>
              </a:r>
              <a:r>
                <a:rPr lang="fr-FR" sz="1200" b="1" dirty="0">
                  <a:solidFill>
                    <a:prstClr val="black"/>
                  </a:solidFill>
                  <a:latin typeface="Calibri" panose="020F0502020204030204"/>
                </a:rPr>
                <a:t> </a:t>
              </a:r>
              <a:r>
                <a:rPr lang="fr-FR" sz="1200" b="1" dirty="0" err="1">
                  <a:solidFill>
                    <a:prstClr val="black"/>
                  </a:solidFill>
                  <a:latin typeface="Calibri" panose="020F0502020204030204"/>
                </a:rPr>
                <a:t>socia</a:t>
              </a:r>
              <a:r>
                <a:rPr lang="fr-FR" sz="1200" b="1" dirty="0">
                  <a:solidFill>
                    <a:prstClr val="black"/>
                  </a:solidFill>
                  <a:latin typeface="Calibri" panose="020F0502020204030204"/>
                </a:rPr>
                <a:t> 1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dirty="0">
                  <a:solidFill>
                    <a:prstClr val="black"/>
                  </a:solidFill>
                  <a:latin typeface="Calibri" panose="020F0502020204030204"/>
                </a:rPr>
                <a:t>Entité partenaire 1 </a:t>
              </a:r>
            </a:p>
          </p:txBody>
        </p:sp>
        <p:sp>
          <p:nvSpPr>
            <p:cNvPr id="124" name="CuadroTexto 123">
              <a:extLst>
                <a:ext uri="{FF2B5EF4-FFF2-40B4-BE49-F238E27FC236}">
                  <a16:creationId xmlns:a16="http://schemas.microsoft.com/office/drawing/2014/main" id="{A1072CE7-06EE-4620-BC04-D9DA79A134FF}"/>
                </a:ext>
              </a:extLst>
            </p:cNvPr>
            <p:cNvSpPr txBox="1"/>
            <p:nvPr/>
          </p:nvSpPr>
          <p:spPr>
            <a:xfrm>
              <a:off x="2212227" y="5928778"/>
              <a:ext cx="1537337"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dirty="0" err="1">
                  <a:solidFill>
                    <a:prstClr val="black"/>
                  </a:solidFill>
                  <a:latin typeface="Calibri" panose="020F0502020204030204"/>
                </a:rPr>
                <a:t>Entidad</a:t>
              </a:r>
              <a:r>
                <a:rPr lang="fr-FR" sz="1200" b="1" dirty="0">
                  <a:solidFill>
                    <a:prstClr val="black"/>
                  </a:solidFill>
                  <a:latin typeface="Calibri" panose="020F0502020204030204"/>
                </a:rPr>
                <a:t> </a:t>
              </a:r>
              <a:r>
                <a:rPr lang="fr-FR" sz="1200" b="1" dirty="0" err="1">
                  <a:solidFill>
                    <a:prstClr val="black"/>
                  </a:solidFill>
                  <a:latin typeface="Calibri" panose="020F0502020204030204"/>
                </a:rPr>
                <a:t>socia</a:t>
              </a:r>
              <a:r>
                <a:rPr lang="fr-FR" sz="1200" b="1" dirty="0">
                  <a:solidFill>
                    <a:prstClr val="black"/>
                  </a:solidFill>
                  <a:latin typeface="Calibri" panose="020F0502020204030204"/>
                </a:rPr>
                <a:t> 2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dirty="0">
                  <a:solidFill>
                    <a:prstClr val="black"/>
                  </a:solidFill>
                  <a:latin typeface="Calibri" panose="020F0502020204030204"/>
                </a:rPr>
                <a:t>Entité partenaire 2 </a:t>
              </a:r>
            </a:p>
          </p:txBody>
        </p:sp>
        <p:sp>
          <p:nvSpPr>
            <p:cNvPr id="125" name="CuadroTexto 124">
              <a:extLst>
                <a:ext uri="{FF2B5EF4-FFF2-40B4-BE49-F238E27FC236}">
                  <a16:creationId xmlns:a16="http://schemas.microsoft.com/office/drawing/2014/main" id="{54F5264D-5900-4E06-B4A8-E1492A9EDBA1}"/>
                </a:ext>
              </a:extLst>
            </p:cNvPr>
            <p:cNvSpPr txBox="1"/>
            <p:nvPr/>
          </p:nvSpPr>
          <p:spPr>
            <a:xfrm>
              <a:off x="4572001" y="5920119"/>
              <a:ext cx="1537337"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dirty="0" err="1">
                  <a:solidFill>
                    <a:prstClr val="black"/>
                  </a:solidFill>
                  <a:latin typeface="Calibri" panose="020F0502020204030204"/>
                </a:rPr>
                <a:t>Entidad</a:t>
              </a:r>
              <a:r>
                <a:rPr lang="fr-FR" sz="1200" b="1" dirty="0">
                  <a:solidFill>
                    <a:prstClr val="black"/>
                  </a:solidFill>
                  <a:latin typeface="Calibri" panose="020F0502020204030204"/>
                </a:rPr>
                <a:t> </a:t>
              </a:r>
              <a:r>
                <a:rPr lang="fr-FR" sz="1200" b="1" dirty="0" err="1">
                  <a:solidFill>
                    <a:prstClr val="black"/>
                  </a:solidFill>
                  <a:latin typeface="Calibri" panose="020F0502020204030204"/>
                </a:rPr>
                <a:t>socia</a:t>
              </a:r>
              <a:r>
                <a:rPr lang="fr-FR" sz="1200" b="1" dirty="0">
                  <a:solidFill>
                    <a:prstClr val="black"/>
                  </a:solidFill>
                  <a:latin typeface="Calibri" panose="020F0502020204030204"/>
                </a:rPr>
                <a:t> 1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dirty="0">
                  <a:solidFill>
                    <a:prstClr val="black"/>
                  </a:solidFill>
                  <a:latin typeface="Calibri" panose="020F0502020204030204"/>
                </a:rPr>
                <a:t>Entité partenaire 1 </a:t>
              </a:r>
            </a:p>
          </p:txBody>
        </p:sp>
        <p:sp>
          <p:nvSpPr>
            <p:cNvPr id="126" name="CuadroTexto 125">
              <a:extLst>
                <a:ext uri="{FF2B5EF4-FFF2-40B4-BE49-F238E27FC236}">
                  <a16:creationId xmlns:a16="http://schemas.microsoft.com/office/drawing/2014/main" id="{2D138FA2-96FF-49C2-B40D-DB25B0407CC1}"/>
                </a:ext>
              </a:extLst>
            </p:cNvPr>
            <p:cNvSpPr txBox="1"/>
            <p:nvPr/>
          </p:nvSpPr>
          <p:spPr>
            <a:xfrm>
              <a:off x="6080761" y="5920119"/>
              <a:ext cx="1537337"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dirty="0" err="1">
                  <a:solidFill>
                    <a:prstClr val="black"/>
                  </a:solidFill>
                  <a:latin typeface="Calibri" panose="020F0502020204030204"/>
                </a:rPr>
                <a:t>Entidad</a:t>
              </a:r>
              <a:r>
                <a:rPr lang="fr-FR" sz="1200" b="1" dirty="0">
                  <a:solidFill>
                    <a:prstClr val="black"/>
                  </a:solidFill>
                  <a:latin typeface="Calibri" panose="020F0502020204030204"/>
                </a:rPr>
                <a:t> </a:t>
              </a:r>
              <a:r>
                <a:rPr lang="fr-FR" sz="1200" b="1" dirty="0" err="1">
                  <a:solidFill>
                    <a:prstClr val="black"/>
                  </a:solidFill>
                  <a:latin typeface="Calibri" panose="020F0502020204030204"/>
                </a:rPr>
                <a:t>socia</a:t>
              </a:r>
              <a:r>
                <a:rPr lang="fr-FR" sz="1200" b="1" dirty="0">
                  <a:solidFill>
                    <a:prstClr val="black"/>
                  </a:solidFill>
                  <a:latin typeface="Calibri" panose="020F0502020204030204"/>
                </a:rPr>
                <a:t> 2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dirty="0">
                  <a:solidFill>
                    <a:prstClr val="black"/>
                  </a:solidFill>
                  <a:latin typeface="Calibri" panose="020F0502020204030204"/>
                </a:rPr>
                <a:t>Entité partenaire 2 </a:t>
              </a:r>
            </a:p>
          </p:txBody>
        </p:sp>
      </p:grpSp>
      <p:sp>
        <p:nvSpPr>
          <p:cNvPr id="92" name="CuadroTexto 91">
            <a:extLst>
              <a:ext uri="{FF2B5EF4-FFF2-40B4-BE49-F238E27FC236}">
                <a16:creationId xmlns:a16="http://schemas.microsoft.com/office/drawing/2014/main" id="{EE3C8441-B85B-4485-BDB1-277CF9BF06C8}"/>
              </a:ext>
            </a:extLst>
          </p:cNvPr>
          <p:cNvSpPr txBox="1"/>
          <p:nvPr/>
        </p:nvSpPr>
        <p:spPr>
          <a:xfrm>
            <a:off x="9055695" y="3863332"/>
            <a:ext cx="2291760" cy="861774"/>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1" name="Grupo 110">
            <a:extLst>
              <a:ext uri="{FF2B5EF4-FFF2-40B4-BE49-F238E27FC236}">
                <a16:creationId xmlns:a16="http://schemas.microsoft.com/office/drawing/2014/main" id="{CAC32A95-FC26-4E97-8957-8588162373B8}"/>
              </a:ext>
            </a:extLst>
          </p:cNvPr>
          <p:cNvGrpSpPr/>
          <p:nvPr/>
        </p:nvGrpSpPr>
        <p:grpSpPr>
          <a:xfrm>
            <a:off x="8424336" y="1925699"/>
            <a:ext cx="3266281" cy="4030826"/>
            <a:chOff x="8424336" y="1828800"/>
            <a:chExt cx="3266281" cy="3994074"/>
          </a:xfrm>
        </p:grpSpPr>
        <p:sp>
          <p:nvSpPr>
            <p:cNvPr id="112" name="Rectángulo 111">
              <a:extLst>
                <a:ext uri="{FF2B5EF4-FFF2-40B4-BE49-F238E27FC236}">
                  <a16:creationId xmlns:a16="http://schemas.microsoft.com/office/drawing/2014/main" id="{EEA49F6F-4005-4D4C-BE7B-87C7D348A5D8}"/>
                </a:ext>
              </a:extLst>
            </p:cNvPr>
            <p:cNvSpPr/>
            <p:nvPr/>
          </p:nvSpPr>
          <p:spPr>
            <a:xfrm flipH="1">
              <a:off x="9977439" y="1828800"/>
              <a:ext cx="1371667" cy="1928331"/>
            </a:xfrm>
            <a:prstGeom prst="rect">
              <a:avLst/>
            </a:prstGeom>
            <a:solidFill>
              <a:srgbClr val="9FAEE5"/>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Calibri" panose="020F0502020204030204"/>
              </a:endParaRPr>
            </a:p>
          </p:txBody>
        </p:sp>
        <p:sp>
          <p:nvSpPr>
            <p:cNvPr id="113" name="Rectángulo 112">
              <a:extLst>
                <a:ext uri="{FF2B5EF4-FFF2-40B4-BE49-F238E27FC236}">
                  <a16:creationId xmlns:a16="http://schemas.microsoft.com/office/drawing/2014/main" id="{62B0119A-49F6-4F4F-8BB9-587BA4C9DBBA}"/>
                </a:ext>
              </a:extLst>
            </p:cNvPr>
            <p:cNvSpPr/>
            <p:nvPr/>
          </p:nvSpPr>
          <p:spPr>
            <a:xfrm flipH="1">
              <a:off x="8424336" y="3626069"/>
              <a:ext cx="2924771" cy="2152959"/>
            </a:xfrm>
            <a:prstGeom prst="rect">
              <a:avLst/>
            </a:prstGeom>
            <a:solidFill>
              <a:srgbClr val="9FAEE5"/>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Calibri" panose="020F0502020204030204"/>
              </a:endParaRPr>
            </a:p>
          </p:txBody>
        </p:sp>
        <p:sp>
          <p:nvSpPr>
            <p:cNvPr id="114" name="Rectángulo 113">
              <a:extLst>
                <a:ext uri="{FF2B5EF4-FFF2-40B4-BE49-F238E27FC236}">
                  <a16:creationId xmlns:a16="http://schemas.microsoft.com/office/drawing/2014/main" id="{E075DAEA-2A15-4AF3-A094-A3A20DD0B9FE}"/>
                </a:ext>
              </a:extLst>
            </p:cNvPr>
            <p:cNvSpPr/>
            <p:nvPr/>
          </p:nvSpPr>
          <p:spPr>
            <a:xfrm flipH="1">
              <a:off x="8468156" y="3657584"/>
              <a:ext cx="1314298" cy="206527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CuadroTexto 114">
              <a:extLst>
                <a:ext uri="{FF2B5EF4-FFF2-40B4-BE49-F238E27FC236}">
                  <a16:creationId xmlns:a16="http://schemas.microsoft.com/office/drawing/2014/main" id="{C556893A-A4F5-46F1-A9E4-735E60F8BFAD}"/>
                </a:ext>
              </a:extLst>
            </p:cNvPr>
            <p:cNvSpPr txBox="1"/>
            <p:nvPr/>
          </p:nvSpPr>
          <p:spPr>
            <a:xfrm>
              <a:off x="9398857" y="3741366"/>
              <a:ext cx="2291760" cy="861774"/>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 name="Rectángulo 116">
              <a:extLst>
                <a:ext uri="{FF2B5EF4-FFF2-40B4-BE49-F238E27FC236}">
                  <a16:creationId xmlns:a16="http://schemas.microsoft.com/office/drawing/2014/main" id="{FE5AFCFB-15FE-4A0E-98EF-FF287A8B91C5}"/>
                </a:ext>
              </a:extLst>
            </p:cNvPr>
            <p:cNvSpPr/>
            <p:nvPr/>
          </p:nvSpPr>
          <p:spPr>
            <a:xfrm flipH="1">
              <a:off x="8457963" y="3657584"/>
              <a:ext cx="1314298" cy="2081039"/>
            </a:xfrm>
            <a:prstGeom prst="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Rectángulo 117">
              <a:extLst>
                <a:ext uri="{FF2B5EF4-FFF2-40B4-BE49-F238E27FC236}">
                  <a16:creationId xmlns:a16="http://schemas.microsoft.com/office/drawing/2014/main" id="{4F772D42-3107-41EC-A26D-2846B8518198}"/>
                </a:ext>
              </a:extLst>
            </p:cNvPr>
            <p:cNvSpPr/>
            <p:nvPr/>
          </p:nvSpPr>
          <p:spPr>
            <a:xfrm flipH="1">
              <a:off x="10003205" y="1828800"/>
              <a:ext cx="1314298" cy="3909823"/>
            </a:xfrm>
            <a:prstGeom prst="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CuadroTexto 118">
              <a:extLst>
                <a:ext uri="{FF2B5EF4-FFF2-40B4-BE49-F238E27FC236}">
                  <a16:creationId xmlns:a16="http://schemas.microsoft.com/office/drawing/2014/main" id="{C7BE8B82-C3F7-4468-BF47-F5F5DCBDF019}"/>
                </a:ext>
              </a:extLst>
            </p:cNvPr>
            <p:cNvSpPr txBox="1"/>
            <p:nvPr/>
          </p:nvSpPr>
          <p:spPr>
            <a:xfrm>
              <a:off x="10003205" y="3657584"/>
              <a:ext cx="1344250" cy="216529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4000" b="1" dirty="0">
                  <a:solidFill>
                    <a:prstClr val="black"/>
                  </a:solidFill>
                  <a:latin typeface="Calibri" panose="020F0502020204030204"/>
                </a:rPr>
                <a:t>130€</a:t>
              </a:r>
              <a:endParaRPr kumimoji="0" lang="fr-FR"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lang="fr-FR" sz="1600" b="1" dirty="0">
                  <a:solidFill>
                    <a:prstClr val="black"/>
                  </a:solidFill>
                  <a:latin typeface="Calibri" panose="020F0502020204030204"/>
                </a:rPr>
                <a:t>A </a:t>
              </a:r>
              <a:r>
                <a:rPr lang="fr-FR" sz="1600" b="1" dirty="0" err="1">
                  <a:solidFill>
                    <a:prstClr val="black"/>
                  </a:solidFill>
                  <a:latin typeface="Calibri" panose="020F0502020204030204"/>
                </a:rPr>
                <a:t>pago</a:t>
              </a:r>
              <a:r>
                <a:rPr lang="fr-FR" sz="1600" b="1" dirty="0">
                  <a:solidFill>
                    <a:prstClr val="black"/>
                  </a:solidFill>
                  <a:latin typeface="Calibri" panose="020F0502020204030204"/>
                </a:rPr>
                <a:t> el FEDER </a:t>
              </a:r>
              <a:r>
                <a:rPr lang="fr-FR" sz="1600" b="1" dirty="0" err="1">
                  <a:solidFill>
                    <a:prstClr val="black"/>
                  </a:solidFill>
                  <a:latin typeface="Calibri" panose="020F0502020204030204"/>
                </a:rPr>
                <a:t>correspondiente</a:t>
              </a:r>
              <a:r>
                <a:rPr lang="fr-FR" sz="1600" b="1" dirty="0">
                  <a:solidFill>
                    <a:prstClr val="black"/>
                  </a:solidFill>
                  <a:latin typeface="Calibri" panose="020F0502020204030204"/>
                </a:rPr>
                <a:t> / pour paiement la partie FEDER</a:t>
              </a:r>
              <a:endPar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21" name="Conector recto 120">
              <a:extLst>
                <a:ext uri="{FF2B5EF4-FFF2-40B4-BE49-F238E27FC236}">
                  <a16:creationId xmlns:a16="http://schemas.microsoft.com/office/drawing/2014/main" id="{3F52956B-47AC-45CE-9CA1-AAC4BBB9CD08}"/>
                </a:ext>
              </a:extLst>
            </p:cNvPr>
            <p:cNvCxnSpPr>
              <a:cxnSpLocks/>
            </p:cNvCxnSpPr>
            <p:nvPr/>
          </p:nvCxnSpPr>
          <p:spPr>
            <a:xfrm>
              <a:off x="10007136" y="1828800"/>
              <a:ext cx="1306436" cy="0"/>
            </a:xfrm>
            <a:prstGeom prst="line">
              <a:avLst/>
            </a:prstGeom>
            <a:solidFill>
              <a:srgbClr val="9FAEE5"/>
            </a:solidFill>
            <a:ln w="63500"/>
          </p:spPr>
          <p:style>
            <a:lnRef idx="2">
              <a:schemeClr val="accent1">
                <a:shade val="50000"/>
              </a:schemeClr>
            </a:lnRef>
            <a:fillRef idx="1">
              <a:schemeClr val="accent1"/>
            </a:fillRef>
            <a:effectRef idx="0">
              <a:schemeClr val="accent1"/>
            </a:effectRef>
            <a:fontRef idx="minor">
              <a:schemeClr val="lt1"/>
            </a:fontRef>
          </p:style>
        </p:cxnSp>
      </p:grpSp>
      <p:sp>
        <p:nvSpPr>
          <p:cNvPr id="122" name="CuadroTexto 121">
            <a:extLst>
              <a:ext uri="{FF2B5EF4-FFF2-40B4-BE49-F238E27FC236}">
                <a16:creationId xmlns:a16="http://schemas.microsoft.com/office/drawing/2014/main" id="{0E5277A5-59AD-4E10-9F38-AD0F7549EE1C}"/>
              </a:ext>
            </a:extLst>
          </p:cNvPr>
          <p:cNvSpPr txBox="1"/>
          <p:nvPr/>
        </p:nvSpPr>
        <p:spPr>
          <a:xfrm>
            <a:off x="8479925" y="3764790"/>
            <a:ext cx="1302529" cy="224676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4000" b="1" dirty="0">
                <a:solidFill>
                  <a:prstClr val="black"/>
                </a:solidFill>
                <a:latin typeface="Calibri" panose="020F0502020204030204"/>
              </a:rPr>
              <a:t> 70€</a:t>
            </a:r>
            <a:endParaRPr kumimoji="0" lang="fr-FR"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lang="fr-FR" sz="1600" b="1" dirty="0">
                <a:solidFill>
                  <a:prstClr val="black"/>
                </a:solidFill>
                <a:latin typeface="Calibri" panose="020F0502020204030204"/>
              </a:rPr>
              <a:t>A </a:t>
            </a:r>
            <a:r>
              <a:rPr lang="fr-FR" sz="1600" b="1" dirty="0" err="1">
                <a:solidFill>
                  <a:prstClr val="black"/>
                </a:solidFill>
                <a:latin typeface="Calibri" panose="020F0502020204030204"/>
              </a:rPr>
              <a:t>pago</a:t>
            </a:r>
            <a:r>
              <a:rPr lang="fr-FR" sz="1600" b="1" dirty="0">
                <a:solidFill>
                  <a:prstClr val="black"/>
                </a:solidFill>
                <a:latin typeface="Calibri" panose="020F0502020204030204"/>
              </a:rPr>
              <a:t> el FEDER </a:t>
            </a:r>
            <a:r>
              <a:rPr lang="fr-FR" sz="1600" b="1" dirty="0" err="1">
                <a:solidFill>
                  <a:prstClr val="black"/>
                </a:solidFill>
                <a:latin typeface="Calibri" panose="020F0502020204030204"/>
              </a:rPr>
              <a:t>correspondiente</a:t>
            </a:r>
            <a:r>
              <a:rPr lang="fr-FR" sz="1600" b="1" dirty="0">
                <a:solidFill>
                  <a:prstClr val="black"/>
                </a:solidFill>
                <a:latin typeface="Calibri" panose="020F0502020204030204"/>
              </a:rPr>
              <a:t> / pour paiement la partie FEDER</a:t>
            </a:r>
            <a:endPar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 name="Título 3">
            <a:extLst>
              <a:ext uri="{FF2B5EF4-FFF2-40B4-BE49-F238E27FC236}">
                <a16:creationId xmlns:a16="http://schemas.microsoft.com/office/drawing/2014/main" id="{6B95571A-E96C-482D-8BE8-0BDF9634B2E6}"/>
              </a:ext>
            </a:extLst>
          </p:cNvPr>
          <p:cNvSpPr txBox="1">
            <a:spLocks/>
          </p:cNvSpPr>
          <p:nvPr/>
        </p:nvSpPr>
        <p:spPr>
          <a:xfrm>
            <a:off x="243573" y="1415559"/>
            <a:ext cx="5621487" cy="13696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fr-FR" sz="1600" b="1" dirty="0">
                <a:solidFill>
                  <a:srgbClr val="00B050"/>
                </a:solidFill>
                <a:latin typeface="Calibri" panose="020F0502020204030204" pitchFamily="34" charset="0"/>
                <a:ea typeface="Calibri" panose="020F0502020204030204" pitchFamily="34" charset="0"/>
                <a:cs typeface="Calibri" panose="020F0502020204030204" pitchFamily="34" charset="0"/>
              </a:rPr>
              <a:t>RECOMMENDATION : PRÉSENTER DES DÉPENSES AU DELÀ DU BUDGET PROGRAMMÉ DE L’ENTITÉ, POUR AUTANT QU’ELLES SOIENT LIÉES AU PROJET.</a:t>
            </a:r>
            <a:endParaRPr kumimoji="0" lang="es-ES" sz="16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1" name="Rectángulo 130">
            <a:extLst>
              <a:ext uri="{FF2B5EF4-FFF2-40B4-BE49-F238E27FC236}">
                <a16:creationId xmlns:a16="http://schemas.microsoft.com/office/drawing/2014/main" id="{7E06E72F-5175-4CD3-B4B2-2004264BFB9B}"/>
              </a:ext>
            </a:extLst>
          </p:cNvPr>
          <p:cNvSpPr/>
          <p:nvPr/>
        </p:nvSpPr>
        <p:spPr>
          <a:xfrm flipH="1">
            <a:off x="4520165" y="2907565"/>
            <a:ext cx="2893168" cy="3025966"/>
          </a:xfrm>
          <a:prstGeom prst="rect">
            <a:avLst/>
          </a:prstGeom>
          <a:solidFill>
            <a:srgbClr val="9FAEE5"/>
          </a:solidFill>
          <a:ln w="114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Rectángulo 131">
            <a:extLst>
              <a:ext uri="{FF2B5EF4-FFF2-40B4-BE49-F238E27FC236}">
                <a16:creationId xmlns:a16="http://schemas.microsoft.com/office/drawing/2014/main" id="{9758FE22-20CD-47C0-A3D6-9BEAB397324D}"/>
              </a:ext>
            </a:extLst>
          </p:cNvPr>
          <p:cNvSpPr/>
          <p:nvPr/>
        </p:nvSpPr>
        <p:spPr>
          <a:xfrm flipH="1">
            <a:off x="4553625" y="2920226"/>
            <a:ext cx="1279903" cy="29118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Rectángulo 132">
            <a:extLst>
              <a:ext uri="{FF2B5EF4-FFF2-40B4-BE49-F238E27FC236}">
                <a16:creationId xmlns:a16="http://schemas.microsoft.com/office/drawing/2014/main" id="{BC29EF9B-B9DF-420F-AB9D-A0E078FA4196}"/>
              </a:ext>
            </a:extLst>
          </p:cNvPr>
          <p:cNvSpPr/>
          <p:nvPr/>
        </p:nvSpPr>
        <p:spPr>
          <a:xfrm flipH="1">
            <a:off x="6122274" y="1800307"/>
            <a:ext cx="1314298" cy="4087399"/>
          </a:xfrm>
          <a:prstGeom prst="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highlight>
                <a:srgbClr val="33CC33"/>
              </a:highlight>
              <a:uLnTx/>
              <a:uFillTx/>
              <a:latin typeface="Calibri" panose="020F0502020204030204"/>
              <a:ea typeface="+mn-ea"/>
              <a:cs typeface="+mn-cs"/>
            </a:endParaRPr>
          </a:p>
        </p:txBody>
      </p:sp>
      <p:sp>
        <p:nvSpPr>
          <p:cNvPr id="134" name="Rectángulo 133">
            <a:extLst>
              <a:ext uri="{FF2B5EF4-FFF2-40B4-BE49-F238E27FC236}">
                <a16:creationId xmlns:a16="http://schemas.microsoft.com/office/drawing/2014/main" id="{22C00C78-1611-4B9F-B0C3-50BA1448F299}"/>
              </a:ext>
            </a:extLst>
          </p:cNvPr>
          <p:cNvSpPr/>
          <p:nvPr/>
        </p:nvSpPr>
        <p:spPr>
          <a:xfrm flipH="1">
            <a:off x="4590164" y="3782028"/>
            <a:ext cx="1246005" cy="2105678"/>
          </a:xfrm>
          <a:prstGeom prst="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CuadroTexto 134">
            <a:extLst>
              <a:ext uri="{FF2B5EF4-FFF2-40B4-BE49-F238E27FC236}">
                <a16:creationId xmlns:a16="http://schemas.microsoft.com/office/drawing/2014/main" id="{51949D3A-BF96-49DA-8AB9-037D7C6CCB59}"/>
              </a:ext>
            </a:extLst>
          </p:cNvPr>
          <p:cNvSpPr txBox="1"/>
          <p:nvPr/>
        </p:nvSpPr>
        <p:spPr>
          <a:xfrm>
            <a:off x="4613825" y="3777479"/>
            <a:ext cx="1314299"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4000" b="1" dirty="0">
                <a:solidFill>
                  <a:prstClr val="black"/>
                </a:solidFill>
                <a:latin typeface="Calibri" panose="020F0502020204030204"/>
              </a:rPr>
              <a:t>70%</a:t>
            </a:r>
            <a:endParaRPr kumimoji="0" lang="fr-FR"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solidFill>
                  <a:prstClr val="black"/>
                </a:solidFill>
                <a:effectLst/>
                <a:uLnTx/>
                <a:uFillTx/>
                <a:latin typeface="Calibri" panose="020F0502020204030204"/>
                <a:ea typeface="+mn-ea"/>
                <a:cs typeface="+mn-cs"/>
              </a:rPr>
              <a:t>Certificado</a:t>
            </a:r>
            <a:r>
              <a:rPr lang="fr-FR" sz="1600" b="1" dirty="0">
                <a:solidFill>
                  <a:prstClr val="black"/>
                </a:solidFill>
                <a:latin typeface="Calibri" panose="020F0502020204030204"/>
              </a:rPr>
              <a:t> / Certifié</a:t>
            </a:r>
            <a:endPar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CuadroTexto 135">
            <a:extLst>
              <a:ext uri="{FF2B5EF4-FFF2-40B4-BE49-F238E27FC236}">
                <a16:creationId xmlns:a16="http://schemas.microsoft.com/office/drawing/2014/main" id="{09EAC3C1-F3ED-495A-93C6-80D980D3AB4D}"/>
              </a:ext>
            </a:extLst>
          </p:cNvPr>
          <p:cNvSpPr txBox="1"/>
          <p:nvPr/>
        </p:nvSpPr>
        <p:spPr>
          <a:xfrm>
            <a:off x="6128251" y="3808257"/>
            <a:ext cx="1523278"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4000" b="1" dirty="0">
                <a:solidFill>
                  <a:prstClr val="black"/>
                </a:solidFill>
                <a:latin typeface="Calibri" panose="020F0502020204030204"/>
              </a:rPr>
              <a:t>130</a:t>
            </a:r>
            <a:r>
              <a:rPr kumimoji="0" lang="fr-FR" sz="40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600" b="1" dirty="0">
                <a:solidFill>
                  <a:prstClr val="black"/>
                </a:solidFill>
                <a:latin typeface="Calibri" panose="020F0502020204030204"/>
              </a:rPr>
              <a:t>C</a:t>
            </a:r>
            <a:r>
              <a:rPr kumimoji="0" lang="fr-FR" sz="1600" b="1" i="0" u="none" strike="noStrike" kern="1200" cap="none" spc="0" normalizeH="0" baseline="0" noProof="0" dirty="0" err="1">
                <a:ln>
                  <a:noFill/>
                </a:ln>
                <a:solidFill>
                  <a:prstClr val="black"/>
                </a:solidFill>
                <a:effectLst/>
                <a:uLnTx/>
                <a:uFillTx/>
                <a:latin typeface="Calibri" panose="020F0502020204030204"/>
                <a:ea typeface="+mn-ea"/>
                <a:cs typeface="+mn-cs"/>
              </a:rPr>
              <a:t>ertificado</a:t>
            </a: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 / Certifié</a:t>
            </a:r>
          </a:p>
        </p:txBody>
      </p:sp>
      <p:cxnSp>
        <p:nvCxnSpPr>
          <p:cNvPr id="137" name="Conector recto 136">
            <a:extLst>
              <a:ext uri="{FF2B5EF4-FFF2-40B4-BE49-F238E27FC236}">
                <a16:creationId xmlns:a16="http://schemas.microsoft.com/office/drawing/2014/main" id="{398F1A85-DCA4-40A8-AD3A-F1320A71FE78}"/>
              </a:ext>
            </a:extLst>
          </p:cNvPr>
          <p:cNvCxnSpPr>
            <a:cxnSpLocks/>
          </p:cNvCxnSpPr>
          <p:nvPr/>
        </p:nvCxnSpPr>
        <p:spPr>
          <a:xfrm>
            <a:off x="6122274" y="2886403"/>
            <a:ext cx="1306436" cy="0"/>
          </a:xfrm>
          <a:prstGeom prst="line">
            <a:avLst/>
          </a:prstGeom>
          <a:solidFill>
            <a:srgbClr val="9FAEE5"/>
          </a:solidFill>
          <a:ln w="114300"/>
        </p:spPr>
        <p:style>
          <a:lnRef idx="2">
            <a:schemeClr val="accent1">
              <a:shade val="50000"/>
            </a:schemeClr>
          </a:lnRef>
          <a:fillRef idx="1">
            <a:schemeClr val="accent1"/>
          </a:fillRef>
          <a:effectRef idx="0">
            <a:schemeClr val="accent1"/>
          </a:effectRef>
          <a:fontRef idx="minor">
            <a:schemeClr val="lt1"/>
          </a:fontRef>
        </p:style>
      </p:cxnSp>
      <p:sp>
        <p:nvSpPr>
          <p:cNvPr id="138" name="CuadroTexto 137">
            <a:extLst>
              <a:ext uri="{FF2B5EF4-FFF2-40B4-BE49-F238E27FC236}">
                <a16:creationId xmlns:a16="http://schemas.microsoft.com/office/drawing/2014/main" id="{605468B4-C106-4F9C-8903-E0069978E4B7}"/>
              </a:ext>
            </a:extLst>
          </p:cNvPr>
          <p:cNvSpPr txBox="1"/>
          <p:nvPr/>
        </p:nvSpPr>
        <p:spPr>
          <a:xfrm>
            <a:off x="4581393" y="3016408"/>
            <a:ext cx="1314299"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prstClr val="black"/>
                </a:solidFill>
                <a:effectLst/>
                <a:uLnTx/>
                <a:uFillTx/>
                <a:latin typeface="Calibri" panose="020F0502020204030204"/>
                <a:ea typeface="+mn-ea"/>
                <a:cs typeface="+mn-cs"/>
              </a:rPr>
              <a:t>Presupuesto</a:t>
            </a:r>
            <a:r>
              <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rPr>
              <a:t> sin </a:t>
            </a:r>
            <a:r>
              <a:rPr kumimoji="0" lang="fr-FR" sz="1200" b="1" i="0" u="none" strike="noStrike" kern="1200" cap="none" spc="0" normalizeH="0" baseline="0" noProof="0" dirty="0" err="1">
                <a:ln>
                  <a:noFill/>
                </a:ln>
                <a:solidFill>
                  <a:prstClr val="black"/>
                </a:solidFill>
                <a:effectLst/>
                <a:uLnTx/>
                <a:uFillTx/>
                <a:latin typeface="Calibri" panose="020F0502020204030204"/>
                <a:ea typeface="+mn-ea"/>
                <a:cs typeface="+mn-cs"/>
              </a:rPr>
              <a:t>gastar</a:t>
            </a:r>
            <a:r>
              <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rPr>
              <a:t> / Budget non </a:t>
            </a:r>
            <a:r>
              <a:rPr kumimoji="0" lang="fr-FR" sz="1200" b="1" i="0" u="none" strike="noStrike" kern="1200" cap="none" spc="0" normalizeH="0" baseline="0" noProof="0" dirty="0" err="1">
                <a:ln>
                  <a:noFill/>
                </a:ln>
                <a:solidFill>
                  <a:prstClr val="black"/>
                </a:solidFill>
                <a:effectLst/>
                <a:uLnTx/>
                <a:uFillTx/>
                <a:latin typeface="Calibri" panose="020F0502020204030204"/>
                <a:ea typeface="+mn-ea"/>
                <a:cs typeface="+mn-cs"/>
              </a:rPr>
              <a:t>depensé</a:t>
            </a:r>
            <a:endPar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0" name="CuadroTexto 139">
            <a:extLst>
              <a:ext uri="{FF2B5EF4-FFF2-40B4-BE49-F238E27FC236}">
                <a16:creationId xmlns:a16="http://schemas.microsoft.com/office/drawing/2014/main" id="{154D1CF9-F6DA-4691-B1FD-9EBC6BD5D6A5}"/>
              </a:ext>
            </a:extLst>
          </p:cNvPr>
          <p:cNvSpPr txBox="1"/>
          <p:nvPr/>
        </p:nvSpPr>
        <p:spPr>
          <a:xfrm>
            <a:off x="6201493" y="1725915"/>
            <a:ext cx="1235079" cy="1077218"/>
          </a:xfrm>
          <a:prstGeom prst="rect">
            <a:avLst/>
          </a:prstGeom>
          <a:noFill/>
        </p:spPr>
        <p:txBody>
          <a:bodyPr wrap="square">
            <a:spAutoFit/>
          </a:bodyPr>
          <a:lstStyle/>
          <a:p>
            <a:r>
              <a:rPr lang="fr-FR" sz="4000" b="1" dirty="0">
                <a:solidFill>
                  <a:prstClr val="black"/>
                </a:solidFill>
                <a:latin typeface="Calibri" panose="020F0502020204030204"/>
              </a:rPr>
              <a:t>30 €</a:t>
            </a:r>
          </a:p>
          <a:p>
            <a:r>
              <a:rPr lang="fr-FR" sz="1200" b="1" dirty="0">
                <a:solidFill>
                  <a:prstClr val="black"/>
                </a:solidFill>
                <a:latin typeface="Calibri" panose="020F0502020204030204"/>
              </a:rPr>
              <a:t>en </a:t>
            </a:r>
            <a:r>
              <a:rPr lang="fr-FR" sz="1200" b="1" dirty="0" err="1">
                <a:solidFill>
                  <a:prstClr val="black"/>
                </a:solidFill>
                <a:latin typeface="Calibri" panose="020F0502020204030204"/>
              </a:rPr>
              <a:t>reserva</a:t>
            </a:r>
            <a:r>
              <a:rPr lang="fr-FR" sz="1200" b="1" dirty="0">
                <a:solidFill>
                  <a:prstClr val="black"/>
                </a:solidFill>
                <a:latin typeface="Calibri" panose="020F0502020204030204"/>
              </a:rPr>
              <a:t> /</a:t>
            </a:r>
          </a:p>
          <a:p>
            <a:r>
              <a:rPr lang="fr-FR" sz="1200" b="1" dirty="0">
                <a:solidFill>
                  <a:prstClr val="black"/>
                </a:solidFill>
                <a:latin typeface="Calibri" panose="020F0502020204030204"/>
              </a:rPr>
              <a:t>en réserve</a:t>
            </a:r>
            <a:endParaRPr lang="es-ES" sz="1200" dirty="0"/>
          </a:p>
        </p:txBody>
      </p:sp>
    </p:spTree>
    <p:extLst>
      <p:ext uri="{BB962C8B-B14F-4D97-AF65-F5344CB8AC3E}">
        <p14:creationId xmlns:p14="http://schemas.microsoft.com/office/powerpoint/2010/main" val="1812501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12" name="object 26">
            <a:extLst>
              <a:ext uri="{FF2B5EF4-FFF2-40B4-BE49-F238E27FC236}">
                <a16:creationId xmlns:a16="http://schemas.microsoft.com/office/drawing/2014/main" id="{AFBD192C-F9E9-4FC2-BE0A-39D3FA6B1E81}"/>
              </a:ext>
            </a:extLst>
          </p:cNvPr>
          <p:cNvSpPr txBox="1">
            <a:spLocks/>
          </p:cNvSpPr>
          <p:nvPr/>
        </p:nvSpPr>
        <p:spPr>
          <a:xfrm>
            <a:off x="168167" y="230512"/>
            <a:ext cx="11581873"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registro de justificantes en SIGEFA / Le registre des </a:t>
            </a:r>
            <a:r>
              <a:rPr lang="es-ES" sz="2400" b="1" dirty="0" err="1">
                <a:solidFill>
                  <a:schemeClr val="bg1"/>
                </a:solidFill>
                <a:latin typeface="+mn-lt"/>
              </a:rPr>
              <a:t>documents</a:t>
            </a:r>
            <a:r>
              <a:rPr lang="es-ES" sz="2400" b="1" dirty="0">
                <a:solidFill>
                  <a:schemeClr val="bg1"/>
                </a:solidFill>
                <a:latin typeface="+mn-lt"/>
              </a:rPr>
              <a:t> </a:t>
            </a:r>
            <a:r>
              <a:rPr lang="es-ES" sz="2400" b="1" dirty="0" err="1">
                <a:solidFill>
                  <a:schemeClr val="bg1"/>
                </a:solidFill>
                <a:latin typeface="+mn-lt"/>
              </a:rPr>
              <a:t>justificatifs</a:t>
            </a:r>
            <a:r>
              <a:rPr lang="es-ES" sz="2400" b="1" dirty="0">
                <a:solidFill>
                  <a:schemeClr val="bg1"/>
                </a:solidFill>
                <a:latin typeface="+mn-lt"/>
              </a:rPr>
              <a:t> </a:t>
            </a:r>
            <a:r>
              <a:rPr lang="es-ES" sz="2400" b="1" dirty="0" err="1">
                <a:solidFill>
                  <a:schemeClr val="bg1"/>
                </a:solidFill>
                <a:latin typeface="+mn-lt"/>
              </a:rPr>
              <a:t>dans</a:t>
            </a:r>
            <a:r>
              <a:rPr lang="es-ES" sz="2400" b="1" dirty="0">
                <a:solidFill>
                  <a:schemeClr val="bg1"/>
                </a:solidFill>
                <a:latin typeface="+mn-lt"/>
              </a:rPr>
              <a:t> SIGEFA</a:t>
            </a:r>
            <a:endParaRPr lang="es-ES" sz="2400" b="1" spc="-10" dirty="0">
              <a:solidFill>
                <a:schemeClr val="bg1"/>
              </a:solidFill>
              <a:latin typeface="+mn-lt"/>
            </a:endParaRPr>
          </a:p>
        </p:txBody>
      </p:sp>
      <p:sp>
        <p:nvSpPr>
          <p:cNvPr id="7" name="Título 3">
            <a:extLst>
              <a:ext uri="{FF2B5EF4-FFF2-40B4-BE49-F238E27FC236}">
                <a16:creationId xmlns:a16="http://schemas.microsoft.com/office/drawing/2014/main" id="{5BFF1D14-663E-426A-9451-DE300350EB23}"/>
              </a:ext>
            </a:extLst>
          </p:cNvPr>
          <p:cNvSpPr txBox="1">
            <a:spLocks/>
          </p:cNvSpPr>
          <p:nvPr/>
        </p:nvSpPr>
        <p:spPr>
          <a:xfrm>
            <a:off x="513120" y="3064234"/>
            <a:ext cx="10800000" cy="13696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a:solidFill>
                  <a:srgbClr val="164194"/>
                </a:solidFill>
                <a:latin typeface="Calibri" panose="020F0502020204030204" pitchFamily="34" charset="0"/>
                <a:ea typeface="Calibri" panose="020F0502020204030204" pitchFamily="34" charset="0"/>
                <a:cs typeface="Calibri" panose="020F0502020204030204" pitchFamily="34" charset="0"/>
              </a:rPr>
              <a:t>EL REGISTRO DE JUSTIFICANTES EN SIGEFA</a:t>
            </a:r>
          </a:p>
          <a:p>
            <a:pPr algn="ctr"/>
            <a:br>
              <a:rPr lang="es-ES" sz="3600" b="1" dirty="0">
                <a:solidFill>
                  <a:srgbClr val="164194"/>
                </a:solidFill>
                <a:highlight>
                  <a:srgbClr val="FFFF00"/>
                </a:highlight>
                <a:latin typeface="Calibri" panose="020F0502020204030204" pitchFamily="34" charset="0"/>
                <a:ea typeface="Calibri" panose="020F0502020204030204" pitchFamily="34" charset="0"/>
                <a:cs typeface="Calibri" panose="020F0502020204030204" pitchFamily="34" charset="0"/>
              </a:rPr>
            </a:br>
            <a:br>
              <a:rPr lang="es-ES" sz="3600" b="1" dirty="0">
                <a:solidFill>
                  <a:srgbClr val="164194"/>
                </a:solidFill>
                <a:latin typeface="Calibri" panose="020F0502020204030204" pitchFamily="34" charset="0"/>
                <a:ea typeface="Calibri" panose="020F0502020204030204" pitchFamily="34" charset="0"/>
                <a:cs typeface="Calibri" panose="020F0502020204030204" pitchFamily="34" charset="0"/>
              </a:rPr>
            </a:br>
            <a:r>
              <a:rPr lang="es-ES" sz="3600" b="1" dirty="0">
                <a:solidFill>
                  <a:srgbClr val="00B050"/>
                </a:solidFill>
                <a:latin typeface="Calibri" panose="020F0502020204030204" pitchFamily="34" charset="0"/>
                <a:ea typeface="Calibri" panose="020F0502020204030204" pitchFamily="34" charset="0"/>
                <a:cs typeface="Calibri" panose="020F0502020204030204" pitchFamily="34" charset="0"/>
              </a:rPr>
              <a:t>LE REGISTRE DES DOCUMENTS JUSTIFICATIFS DANS SIGEFA</a:t>
            </a:r>
          </a:p>
          <a:p>
            <a:pPr algn="ctr"/>
            <a:br>
              <a:rPr lang="es-ES" sz="3600" b="1" dirty="0">
                <a:solidFill>
                  <a:srgbClr val="164194"/>
                </a:solidFill>
                <a:latin typeface="Calibri" panose="020F0502020204030204" pitchFamily="34" charset="0"/>
                <a:ea typeface="Calibri" panose="020F0502020204030204" pitchFamily="34" charset="0"/>
                <a:cs typeface="Calibri" panose="020F0502020204030204" pitchFamily="34" charset="0"/>
              </a:rPr>
            </a:br>
            <a:endParaRPr lang="es-ES" sz="3600" b="1" dirty="0"/>
          </a:p>
        </p:txBody>
      </p:sp>
    </p:spTree>
    <p:extLst>
      <p:ext uri="{BB962C8B-B14F-4D97-AF65-F5344CB8AC3E}">
        <p14:creationId xmlns:p14="http://schemas.microsoft.com/office/powerpoint/2010/main" val="3792289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13" name="object 24">
            <a:extLst>
              <a:ext uri="{FF2B5EF4-FFF2-40B4-BE49-F238E27FC236}">
                <a16:creationId xmlns:a16="http://schemas.microsoft.com/office/drawing/2014/main" id="{964C1BCF-D76F-486F-BDE3-1C5C7E377B6C}"/>
              </a:ext>
            </a:extLst>
          </p:cNvPr>
          <p:cNvSpPr txBox="1">
            <a:spLocks/>
          </p:cNvSpPr>
          <p:nvPr/>
        </p:nvSpPr>
        <p:spPr>
          <a:xfrm>
            <a:off x="5412289" y="2410321"/>
            <a:ext cx="6561914" cy="3018775"/>
          </a:xfrm>
          <a:prstGeom prst="rect">
            <a:avLst/>
          </a:prstGeom>
        </p:spPr>
        <p:txBody>
          <a:bodyPr vert="horz" wrap="square" lIns="0" tIns="12700" rIns="0" bIns="0" rtlCol="0">
            <a:spAutoFit/>
          </a:bodyPr>
          <a:lstStyle>
            <a:lvl1pPr marL="0">
              <a:defRPr sz="20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14984">
              <a:spcBef>
                <a:spcPts val="100"/>
              </a:spcBef>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ACCESO A SIGEFA CON USUARIO</a:t>
            </a:r>
          </a:p>
          <a:p>
            <a:pPr marL="12700" marR="514984">
              <a:spcBef>
                <a:spcPts val="100"/>
              </a:spcBef>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(es una dirección de correo electrónico, si no se dispone, se solicita a la entidad jefa de fila)</a:t>
            </a:r>
            <a:endParaRPr lang="es-ES" sz="2400" spc="-1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marL="12700" marR="514984">
              <a:spcBef>
                <a:spcPts val="100"/>
              </a:spcBef>
            </a:pPr>
            <a:endParaRPr lang="es-ES" sz="2400" spc="-10" dirty="0">
              <a:solidFill>
                <a:srgbClr val="003399"/>
              </a:solidFill>
              <a:latin typeface="Calibri" panose="020F0502020204030204" pitchFamily="34" charset="0"/>
              <a:ea typeface="Calibri" panose="020F0502020204030204" pitchFamily="34" charset="0"/>
              <a:cs typeface="Calibri" panose="020F0502020204030204" pitchFamily="34" charset="0"/>
              <a:hlinkClick r:id="rId2" tooltip="https://sigefa2127.poctefa.eu/site/login">
                <a:extLst>
                  <a:ext uri="{A12FA001-AC4F-418D-AE19-62706E023703}">
                    <ahyp:hlinkClr xmlns:ahyp="http://schemas.microsoft.com/office/drawing/2018/hyperlinkcolor" val="tx"/>
                  </a:ext>
                </a:extLst>
              </a:hlinkClick>
            </a:endParaRPr>
          </a:p>
          <a:p>
            <a:pPr marL="12700" marR="514984">
              <a:spcBef>
                <a:spcPts val="100"/>
              </a:spcBef>
            </a:pPr>
            <a:r>
              <a:rPr lang="fr-FR" sz="2400" dirty="0">
                <a:solidFill>
                  <a:srgbClr val="00B050"/>
                </a:solidFill>
                <a:latin typeface="Calibri" panose="020F0502020204030204" pitchFamily="34" charset="0"/>
                <a:ea typeface="Calibri" panose="020F0502020204030204" pitchFamily="34" charset="0"/>
                <a:cs typeface="Calibri" panose="020F0502020204030204" pitchFamily="34" charset="0"/>
              </a:rPr>
              <a:t>ACCÈS À SIGEFA AVEC UTILISATEUR</a:t>
            </a:r>
          </a:p>
          <a:p>
            <a:pPr marL="12700" marR="514984">
              <a:spcBef>
                <a:spcPts val="100"/>
              </a:spcBef>
            </a:pPr>
            <a:r>
              <a:rPr lang="fr-FR" sz="2400" spc="-10" dirty="0">
                <a:solidFill>
                  <a:srgbClr val="00B050"/>
                </a:solidFill>
                <a:latin typeface="Calibri" panose="020F0502020204030204" pitchFamily="34" charset="0"/>
                <a:ea typeface="Calibri" panose="020F0502020204030204" pitchFamily="34" charset="0"/>
                <a:cs typeface="Calibri" panose="020F0502020204030204" pitchFamily="34" charset="0"/>
              </a:rPr>
              <a:t>(il s’agit d’une adresse de courrier électronique ; si vous n’en disposez pas, s’adresser à votre entité chef de file)</a:t>
            </a:r>
            <a:endParaRPr lang="es-ES" sz="1650" dirty="0"/>
          </a:p>
        </p:txBody>
      </p:sp>
      <p:pic>
        <p:nvPicPr>
          <p:cNvPr id="3" name="Imagen 2">
            <a:extLst>
              <a:ext uri="{FF2B5EF4-FFF2-40B4-BE49-F238E27FC236}">
                <a16:creationId xmlns:a16="http://schemas.microsoft.com/office/drawing/2014/main" id="{F01E62D7-4259-469E-B3ED-C50E54C3C75D}"/>
              </a:ext>
            </a:extLst>
          </p:cNvPr>
          <p:cNvPicPr>
            <a:picLocks noChangeAspect="1"/>
          </p:cNvPicPr>
          <p:nvPr/>
        </p:nvPicPr>
        <p:blipFill>
          <a:blip r:embed="rId3"/>
          <a:stretch>
            <a:fillRect/>
          </a:stretch>
        </p:blipFill>
        <p:spPr>
          <a:xfrm>
            <a:off x="702711" y="2029596"/>
            <a:ext cx="3302643" cy="4376859"/>
          </a:xfrm>
          <a:prstGeom prst="rect">
            <a:avLst/>
          </a:prstGeom>
        </p:spPr>
      </p:pic>
      <p:sp>
        <p:nvSpPr>
          <p:cNvPr id="14" name="CuadroTexto 13">
            <a:extLst>
              <a:ext uri="{FF2B5EF4-FFF2-40B4-BE49-F238E27FC236}">
                <a16:creationId xmlns:a16="http://schemas.microsoft.com/office/drawing/2014/main" id="{CA773143-0CEC-464D-BAA7-D7B8412DE5C6}"/>
              </a:ext>
            </a:extLst>
          </p:cNvPr>
          <p:cNvSpPr txBox="1"/>
          <p:nvPr/>
        </p:nvSpPr>
        <p:spPr>
          <a:xfrm>
            <a:off x="-346710" y="1494468"/>
            <a:ext cx="6103620" cy="369332"/>
          </a:xfrm>
          <a:prstGeom prst="rect">
            <a:avLst/>
          </a:prstGeom>
          <a:noFill/>
        </p:spPr>
        <p:txBody>
          <a:bodyPr wrap="square">
            <a:spAutoFit/>
          </a:bodyPr>
          <a:lstStyle/>
          <a:p>
            <a:pPr marL="12700" marR="514984" algn="ctr">
              <a:spcBef>
                <a:spcPts val="100"/>
              </a:spcBef>
            </a:pPr>
            <a:r>
              <a:rPr lang="es-ES" sz="1800" b="0" dirty="0">
                <a:solidFill>
                  <a:srgbClr val="003399"/>
                </a:solidFill>
                <a:latin typeface="Calibri" panose="020F0502020204030204" pitchFamily="34" charset="0"/>
                <a:ea typeface="Calibri" panose="020F0502020204030204" pitchFamily="34" charset="0"/>
                <a:cs typeface="Calibri" panose="020F0502020204030204" pitchFamily="34" charset="0"/>
                <a:hlinkClick r:id="rId2" tooltip="https://sigefa2127.poctefa.eu/site/login">
                  <a:extLst>
                    <a:ext uri="{A12FA001-AC4F-418D-AE19-62706E023703}">
                      <ahyp:hlinkClr xmlns:ahyp="http://schemas.microsoft.com/office/drawing/2018/hyperlinkcolor" val="tx"/>
                    </a:ext>
                  </a:extLst>
                </a:hlinkClick>
              </a:rPr>
              <a:t>https://sigefa2127.poctefa.eu/site/login</a:t>
            </a:r>
            <a:endParaRPr lang="es-ES" sz="1800" b="0" dirty="0">
              <a:solidFill>
                <a:srgbClr val="003399"/>
              </a:solidFill>
              <a:latin typeface="Calibri" panose="020F0502020204030204" pitchFamily="34" charset="0"/>
              <a:ea typeface="Calibri" panose="020F0502020204030204" pitchFamily="34" charset="0"/>
              <a:cs typeface="Calibri" panose="020F0502020204030204" pitchFamily="34" charset="0"/>
            </a:endParaRPr>
          </a:p>
        </p:txBody>
      </p:sp>
      <p:sp>
        <p:nvSpPr>
          <p:cNvPr id="7" name="object 26">
            <a:extLst>
              <a:ext uri="{FF2B5EF4-FFF2-40B4-BE49-F238E27FC236}">
                <a16:creationId xmlns:a16="http://schemas.microsoft.com/office/drawing/2014/main" id="{3311A1AF-B47B-45E6-8A7E-4587ED0D57E4}"/>
              </a:ext>
            </a:extLst>
          </p:cNvPr>
          <p:cNvSpPr txBox="1">
            <a:spLocks/>
          </p:cNvSpPr>
          <p:nvPr/>
        </p:nvSpPr>
        <p:spPr>
          <a:xfrm>
            <a:off x="168167" y="230512"/>
            <a:ext cx="11581873"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registro de justificantes en SIGEFA / Le registre des </a:t>
            </a:r>
            <a:r>
              <a:rPr lang="es-ES" sz="2400" b="1" dirty="0" err="1">
                <a:solidFill>
                  <a:schemeClr val="bg1"/>
                </a:solidFill>
                <a:latin typeface="+mn-lt"/>
              </a:rPr>
              <a:t>documents</a:t>
            </a:r>
            <a:r>
              <a:rPr lang="es-ES" sz="2400" b="1" dirty="0">
                <a:solidFill>
                  <a:schemeClr val="bg1"/>
                </a:solidFill>
                <a:latin typeface="+mn-lt"/>
              </a:rPr>
              <a:t> </a:t>
            </a:r>
            <a:r>
              <a:rPr lang="es-ES" sz="2400" b="1" dirty="0" err="1">
                <a:solidFill>
                  <a:schemeClr val="bg1"/>
                </a:solidFill>
                <a:latin typeface="+mn-lt"/>
              </a:rPr>
              <a:t>justificatifs</a:t>
            </a:r>
            <a:r>
              <a:rPr lang="es-ES" sz="2400" b="1" dirty="0">
                <a:solidFill>
                  <a:schemeClr val="bg1"/>
                </a:solidFill>
                <a:latin typeface="+mn-lt"/>
              </a:rPr>
              <a:t> </a:t>
            </a:r>
            <a:r>
              <a:rPr lang="es-ES" sz="2400" b="1" dirty="0" err="1">
                <a:solidFill>
                  <a:schemeClr val="bg1"/>
                </a:solidFill>
                <a:latin typeface="+mn-lt"/>
              </a:rPr>
              <a:t>dans</a:t>
            </a:r>
            <a:r>
              <a:rPr lang="es-ES" sz="2400" b="1" dirty="0">
                <a:solidFill>
                  <a:schemeClr val="bg1"/>
                </a:solidFill>
                <a:latin typeface="+mn-lt"/>
              </a:rPr>
              <a:t> SIGEFA</a:t>
            </a:r>
            <a:endParaRPr lang="es-ES" sz="2400" b="1" spc="-10" dirty="0">
              <a:solidFill>
                <a:schemeClr val="bg1"/>
              </a:solidFill>
              <a:latin typeface="+mn-lt"/>
            </a:endParaRPr>
          </a:p>
        </p:txBody>
      </p:sp>
    </p:spTree>
    <p:extLst>
      <p:ext uri="{BB962C8B-B14F-4D97-AF65-F5344CB8AC3E}">
        <p14:creationId xmlns:p14="http://schemas.microsoft.com/office/powerpoint/2010/main" val="2887016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12" name="object 26">
            <a:extLst>
              <a:ext uri="{FF2B5EF4-FFF2-40B4-BE49-F238E27FC236}">
                <a16:creationId xmlns:a16="http://schemas.microsoft.com/office/drawing/2014/main" id="{AFBD192C-F9E9-4FC2-BE0A-39D3FA6B1E81}"/>
              </a:ext>
            </a:extLst>
          </p:cNvPr>
          <p:cNvSpPr txBox="1">
            <a:spLocks/>
          </p:cNvSpPr>
          <p:nvPr/>
        </p:nvSpPr>
        <p:spPr>
          <a:xfrm>
            <a:off x="168167" y="230512"/>
            <a:ext cx="8208101"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Estructura del seminario / </a:t>
            </a:r>
            <a:r>
              <a:rPr lang="es-ES" sz="2400" b="1" dirty="0" err="1">
                <a:solidFill>
                  <a:schemeClr val="bg1"/>
                </a:solidFill>
                <a:latin typeface="+mn-lt"/>
              </a:rPr>
              <a:t>Structure</a:t>
            </a:r>
            <a:r>
              <a:rPr lang="es-ES" sz="2400" b="1" dirty="0">
                <a:solidFill>
                  <a:schemeClr val="bg1"/>
                </a:solidFill>
                <a:latin typeface="+mn-lt"/>
              </a:rPr>
              <a:t> du </a:t>
            </a:r>
            <a:r>
              <a:rPr lang="es-ES" sz="2400" b="1" dirty="0" err="1">
                <a:solidFill>
                  <a:schemeClr val="bg1"/>
                </a:solidFill>
                <a:latin typeface="+mn-lt"/>
              </a:rPr>
              <a:t>séminaire</a:t>
            </a:r>
            <a:endParaRPr lang="es-ES" sz="2400" b="1" spc="-10" dirty="0">
              <a:solidFill>
                <a:schemeClr val="bg1"/>
              </a:solidFill>
              <a:latin typeface="+mn-lt"/>
            </a:endParaRPr>
          </a:p>
        </p:txBody>
      </p:sp>
      <p:sp>
        <p:nvSpPr>
          <p:cNvPr id="13" name="object 24">
            <a:extLst>
              <a:ext uri="{FF2B5EF4-FFF2-40B4-BE49-F238E27FC236}">
                <a16:creationId xmlns:a16="http://schemas.microsoft.com/office/drawing/2014/main" id="{964C1BCF-D76F-486F-BDE3-1C5C7E377B6C}"/>
              </a:ext>
            </a:extLst>
          </p:cNvPr>
          <p:cNvSpPr txBox="1">
            <a:spLocks/>
          </p:cNvSpPr>
          <p:nvPr/>
        </p:nvSpPr>
        <p:spPr>
          <a:xfrm>
            <a:off x="4504908" y="1252080"/>
            <a:ext cx="7360920" cy="6176050"/>
          </a:xfrm>
          <a:prstGeom prst="rect">
            <a:avLst/>
          </a:prstGeom>
        </p:spPr>
        <p:txBody>
          <a:bodyPr vert="horz" wrap="square" lIns="0" tIns="12700" rIns="0" bIns="0" rtlCol="0">
            <a:spAutoFit/>
          </a:bodyPr>
          <a:lstStyle>
            <a:lvl1pPr marL="0">
              <a:defRPr sz="20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14984">
              <a:spcBef>
                <a:spcPts val="100"/>
              </a:spcBef>
            </a:pPr>
            <a:r>
              <a:rPr lang="es-ES" sz="2400" spc="-10" dirty="0">
                <a:solidFill>
                  <a:srgbClr val="003399"/>
                </a:solidFill>
                <a:latin typeface="Calibri" panose="020F0502020204030204" pitchFamily="34" charset="0"/>
                <a:ea typeface="Calibri" panose="020F0502020204030204" pitchFamily="34" charset="0"/>
                <a:cs typeface="Calibri" panose="020F0502020204030204" pitchFamily="34" charset="0"/>
              </a:rPr>
              <a:t>ÍNDICE / </a:t>
            </a:r>
            <a:r>
              <a:rPr lang="es-ES" sz="2400" spc="-10" dirty="0">
                <a:solidFill>
                  <a:srgbClr val="00B050"/>
                </a:solidFill>
                <a:latin typeface="Calibri" panose="020F0502020204030204" pitchFamily="34" charset="0"/>
                <a:ea typeface="Calibri" panose="020F0502020204030204" pitchFamily="34" charset="0"/>
                <a:cs typeface="Calibri" panose="020F0502020204030204" pitchFamily="34" charset="0"/>
              </a:rPr>
              <a:t>SOMMAIRE</a:t>
            </a:r>
          </a:p>
          <a:p>
            <a:pPr>
              <a:spcBef>
                <a:spcPts val="20"/>
              </a:spcBef>
            </a:pPr>
            <a:endParaRPr lang="es-ES" sz="2400" spc="-1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marL="158115" indent="-128270">
              <a:buFontTx/>
              <a:buChar char="•"/>
              <a:tabLst>
                <a:tab pos="158750" algn="l"/>
              </a:tabLst>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  El circuito de gastos.</a:t>
            </a:r>
          </a:p>
          <a:p>
            <a:pPr marL="29845">
              <a:tabLst>
                <a:tab pos="158750" algn="l"/>
              </a:tabLst>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Le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circuit</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 des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dépenses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a:t>
            </a:r>
          </a:p>
          <a:p>
            <a:pPr marL="158115" indent="-128270">
              <a:buFontTx/>
              <a:buChar char="•"/>
              <a:tabLst>
                <a:tab pos="158750" algn="l"/>
              </a:tabLst>
            </a:pPr>
            <a:endPar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marL="158115" indent="-128270">
              <a:buFontTx/>
              <a:buChar char="•"/>
              <a:tabLst>
                <a:tab pos="158750" algn="l"/>
              </a:tabLst>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  El registro de justificantes en SIGEFA.</a:t>
            </a:r>
            <a:endPar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29845">
              <a:tabLst>
                <a:tab pos="158750" algn="l"/>
              </a:tabLst>
            </a:pP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    Le registre de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documents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justificatifs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dans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 SIGEFA. </a:t>
            </a:r>
          </a:p>
          <a:p>
            <a:pPr marL="158115" indent="-128270">
              <a:buFontTx/>
              <a:buChar char="•"/>
              <a:tabLst>
                <a:tab pos="158750" algn="l"/>
              </a:tabLst>
            </a:pPr>
            <a:endPar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marL="158115" indent="-128270">
              <a:buFontTx/>
              <a:buChar char="•"/>
              <a:tabLst>
                <a:tab pos="158750" algn="l"/>
              </a:tabLst>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  El envío de la declaración de gastos en SIGEFA.   </a:t>
            </a:r>
          </a:p>
          <a:p>
            <a:pPr marL="29845">
              <a:tabLst>
                <a:tab pos="158750" algn="l"/>
              </a:tabLst>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L’envoi</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 de la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déclaration</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 des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dépenses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dans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 SIGEFA.</a:t>
            </a:r>
          </a:p>
          <a:p>
            <a:pPr marL="158115" indent="-128270">
              <a:buFontTx/>
              <a:buChar char="•"/>
              <a:tabLst>
                <a:tab pos="158750" algn="l"/>
              </a:tabLst>
            </a:pPr>
            <a:endPar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marL="158115" indent="-128270">
              <a:buFontTx/>
              <a:buChar char="•"/>
              <a:tabLst>
                <a:tab pos="158750" algn="l"/>
              </a:tabLst>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  Preguntas.</a:t>
            </a:r>
          </a:p>
          <a:p>
            <a:pPr marL="29845">
              <a:tabLst>
                <a:tab pos="158750" algn="l"/>
              </a:tabLst>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Questions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a:t>
            </a:r>
          </a:p>
          <a:p>
            <a:pPr marL="158115" indent="-128270">
              <a:buFontTx/>
              <a:buChar char="•"/>
              <a:tabLst>
                <a:tab pos="158750" algn="l"/>
              </a:tabLst>
            </a:pPr>
            <a:endParaRPr lang="es-ES" sz="2400" b="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a:spcBef>
                <a:spcPts val="20"/>
              </a:spcBef>
              <a:buFont typeface="Arial"/>
              <a:buChar char="•"/>
            </a:pPr>
            <a:endPar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lvl="1">
              <a:spcBef>
                <a:spcPts val="25"/>
              </a:spcBef>
              <a:buFont typeface="Arial"/>
              <a:buChar char="•"/>
            </a:pPr>
            <a:endParaRPr lang="es-ES" sz="2400" dirty="0">
              <a:solidFill>
                <a:srgbClr val="003399"/>
              </a:solidFill>
              <a:latin typeface="Arial"/>
              <a:cs typeface="Arial"/>
            </a:endParaRPr>
          </a:p>
          <a:p>
            <a:pPr>
              <a:spcBef>
                <a:spcPts val="20"/>
              </a:spcBef>
            </a:pPr>
            <a:endParaRPr lang="es-ES" sz="1650" dirty="0"/>
          </a:p>
        </p:txBody>
      </p:sp>
      <p:pic>
        <p:nvPicPr>
          <p:cNvPr id="2" name="Imagen 1">
            <a:extLst>
              <a:ext uri="{FF2B5EF4-FFF2-40B4-BE49-F238E27FC236}">
                <a16:creationId xmlns:a16="http://schemas.microsoft.com/office/drawing/2014/main" id="{DB320310-3266-4C6F-8F06-106EB2E2B05C}"/>
              </a:ext>
            </a:extLst>
          </p:cNvPr>
          <p:cNvPicPr>
            <a:picLocks noChangeAspect="1"/>
          </p:cNvPicPr>
          <p:nvPr/>
        </p:nvPicPr>
        <p:blipFill>
          <a:blip r:embed="rId2"/>
          <a:stretch>
            <a:fillRect/>
          </a:stretch>
        </p:blipFill>
        <p:spPr>
          <a:xfrm>
            <a:off x="326172" y="1252080"/>
            <a:ext cx="3788628" cy="2536734"/>
          </a:xfrm>
          <a:prstGeom prst="rect">
            <a:avLst/>
          </a:prstGeom>
        </p:spPr>
      </p:pic>
    </p:spTree>
    <p:extLst>
      <p:ext uri="{BB962C8B-B14F-4D97-AF65-F5344CB8AC3E}">
        <p14:creationId xmlns:p14="http://schemas.microsoft.com/office/powerpoint/2010/main" val="4089451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13" name="object 24">
            <a:extLst>
              <a:ext uri="{FF2B5EF4-FFF2-40B4-BE49-F238E27FC236}">
                <a16:creationId xmlns:a16="http://schemas.microsoft.com/office/drawing/2014/main" id="{964C1BCF-D76F-486F-BDE3-1C5C7E377B6C}"/>
              </a:ext>
            </a:extLst>
          </p:cNvPr>
          <p:cNvSpPr txBox="1">
            <a:spLocks/>
          </p:cNvSpPr>
          <p:nvPr/>
        </p:nvSpPr>
        <p:spPr>
          <a:xfrm>
            <a:off x="633306" y="3229682"/>
            <a:ext cx="5310557" cy="2521203"/>
          </a:xfrm>
          <a:prstGeom prst="rect">
            <a:avLst/>
          </a:prstGeom>
        </p:spPr>
        <p:txBody>
          <a:bodyPr vert="horz" wrap="square" lIns="0" tIns="12700" rIns="0" bIns="0" rtlCol="0">
            <a:spAutoFit/>
          </a:bodyPr>
          <a:lstStyle>
            <a:lvl1pPr marL="0">
              <a:defRPr sz="20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14984">
              <a:spcBef>
                <a:spcPts val="100"/>
              </a:spcBef>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REGISTRO DE</a:t>
            </a:r>
          </a:p>
          <a:p>
            <a:pPr marL="12700" marR="514984">
              <a:spcBef>
                <a:spcPts val="100"/>
              </a:spcBef>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JUSTIFICANTES /</a:t>
            </a:r>
          </a:p>
          <a:p>
            <a:pPr marL="12700" marR="514984">
              <a:spcBef>
                <a:spcPts val="100"/>
              </a:spcBef>
            </a:pP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ENREGISTREMENT DES</a:t>
            </a:r>
          </a:p>
          <a:p>
            <a:pPr marL="12700" marR="514984">
              <a:spcBef>
                <a:spcPts val="100"/>
              </a:spcBef>
            </a:pP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JUSTIFICATIFS</a:t>
            </a:r>
          </a:p>
          <a:p>
            <a:pPr>
              <a:spcBef>
                <a:spcPts val="20"/>
              </a:spcBef>
            </a:pPr>
            <a:endPar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lvl="1">
              <a:spcBef>
                <a:spcPts val="25"/>
              </a:spcBef>
              <a:buFont typeface="Arial"/>
              <a:buChar char="•"/>
            </a:pPr>
            <a:endParaRPr lang="es-ES" sz="2400" dirty="0">
              <a:solidFill>
                <a:srgbClr val="003399"/>
              </a:solidFill>
              <a:latin typeface="Arial"/>
              <a:cs typeface="Arial"/>
            </a:endParaRPr>
          </a:p>
          <a:p>
            <a:pPr>
              <a:spcBef>
                <a:spcPts val="20"/>
              </a:spcBef>
            </a:pPr>
            <a:endParaRPr lang="es-ES" sz="1650" dirty="0"/>
          </a:p>
        </p:txBody>
      </p:sp>
      <p:sp>
        <p:nvSpPr>
          <p:cNvPr id="15" name="object 24">
            <a:extLst>
              <a:ext uri="{FF2B5EF4-FFF2-40B4-BE49-F238E27FC236}">
                <a16:creationId xmlns:a16="http://schemas.microsoft.com/office/drawing/2014/main" id="{8C3D2EDD-B338-4B20-8BE2-54B4C29B2EF3}"/>
              </a:ext>
            </a:extLst>
          </p:cNvPr>
          <p:cNvSpPr txBox="1">
            <a:spLocks/>
          </p:cNvSpPr>
          <p:nvPr/>
        </p:nvSpPr>
        <p:spPr>
          <a:xfrm>
            <a:off x="5205042" y="3005443"/>
            <a:ext cx="7200318" cy="3667671"/>
          </a:xfrm>
          <a:prstGeom prst="rect">
            <a:avLst/>
          </a:prstGeom>
        </p:spPr>
        <p:txBody>
          <a:bodyPr vert="horz" wrap="square" lIns="0" tIns="12700" rIns="0" bIns="0" rtlCol="0">
            <a:spAutoFit/>
          </a:bodyPr>
          <a:lstStyle>
            <a:lvl1pPr marL="0">
              <a:defRPr sz="20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69900" marR="514984" indent="-457200">
              <a:spcBef>
                <a:spcPts val="100"/>
              </a:spcBef>
              <a:buFont typeface="+mj-lt"/>
              <a:buAutoNum type="arabicParenR"/>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Contratos de personal /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Contrats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 de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personnel</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a:t>
            </a:r>
          </a:p>
          <a:p>
            <a:pPr marL="469900" marR="514984" indent="-457200">
              <a:spcBef>
                <a:spcPts val="100"/>
              </a:spcBef>
              <a:buFont typeface="+mj-lt"/>
              <a:buAutoNum type="arabicParenR"/>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Proveedores /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Fournisseurs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a:t>
            </a:r>
          </a:p>
          <a:p>
            <a:pPr marL="469900" marR="514984" indent="-457200">
              <a:spcBef>
                <a:spcPts val="100"/>
              </a:spcBef>
              <a:buFont typeface="+mj-lt"/>
              <a:buAutoNum type="arabicParenR"/>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Contratos proveedores /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Contrats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fournisseurs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a:t>
            </a:r>
          </a:p>
          <a:p>
            <a:pPr marL="469900" marR="514984" indent="-457200">
              <a:spcBef>
                <a:spcPts val="100"/>
              </a:spcBef>
              <a:buFont typeface="+mj-lt"/>
              <a:buAutoNum type="arabicParenR"/>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Gastos /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Dépenses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a:t>
            </a:r>
          </a:p>
          <a:p>
            <a:pPr marL="469900" marR="514984" indent="-457200">
              <a:spcBef>
                <a:spcPts val="100"/>
              </a:spcBef>
              <a:buFont typeface="+mj-lt"/>
              <a:buAutoNum type="arabicParenR"/>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Financiaciones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Financements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a:t>
            </a:r>
          </a:p>
          <a:p>
            <a:pPr marL="469900" marR="514984" indent="-457200">
              <a:spcBef>
                <a:spcPts val="100"/>
              </a:spcBef>
              <a:buFont typeface="+mj-lt"/>
              <a:buAutoNum type="arabicParenR"/>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Viajes /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Voyage</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a:t>
            </a:r>
          </a:p>
          <a:p>
            <a:pPr marL="469900" marR="514984" indent="-457200">
              <a:spcBef>
                <a:spcPts val="100"/>
              </a:spcBef>
              <a:buFont typeface="+mj-lt"/>
              <a:buAutoNum type="arabicParenR"/>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Otros /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Autres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a:t>
            </a:r>
          </a:p>
          <a:p>
            <a:pPr>
              <a:spcBef>
                <a:spcPts val="20"/>
              </a:spcBef>
            </a:pPr>
            <a:endPar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lvl="1">
              <a:spcBef>
                <a:spcPts val="25"/>
              </a:spcBef>
              <a:buFont typeface="Arial"/>
              <a:buChar char="•"/>
            </a:pPr>
            <a:endParaRPr lang="es-ES" sz="2400" dirty="0">
              <a:solidFill>
                <a:srgbClr val="003399"/>
              </a:solidFill>
              <a:latin typeface="Arial"/>
              <a:cs typeface="Arial"/>
            </a:endParaRPr>
          </a:p>
          <a:p>
            <a:pPr>
              <a:spcBef>
                <a:spcPts val="20"/>
              </a:spcBef>
            </a:pPr>
            <a:endParaRPr lang="es-ES" sz="1650" dirty="0"/>
          </a:p>
        </p:txBody>
      </p:sp>
      <p:pic>
        <p:nvPicPr>
          <p:cNvPr id="3" name="Imagen 2">
            <a:extLst>
              <a:ext uri="{FF2B5EF4-FFF2-40B4-BE49-F238E27FC236}">
                <a16:creationId xmlns:a16="http://schemas.microsoft.com/office/drawing/2014/main" id="{35514B35-0B27-48ED-B97A-37D6C51BED71}"/>
              </a:ext>
            </a:extLst>
          </p:cNvPr>
          <p:cNvPicPr>
            <a:picLocks noChangeAspect="1"/>
          </p:cNvPicPr>
          <p:nvPr/>
        </p:nvPicPr>
        <p:blipFill>
          <a:blip r:embed="rId2"/>
          <a:stretch>
            <a:fillRect/>
          </a:stretch>
        </p:blipFill>
        <p:spPr>
          <a:xfrm>
            <a:off x="888719" y="1194674"/>
            <a:ext cx="10414561" cy="1004524"/>
          </a:xfrm>
          <a:prstGeom prst="rect">
            <a:avLst/>
          </a:prstGeom>
        </p:spPr>
      </p:pic>
      <p:sp>
        <p:nvSpPr>
          <p:cNvPr id="7" name="object 26">
            <a:extLst>
              <a:ext uri="{FF2B5EF4-FFF2-40B4-BE49-F238E27FC236}">
                <a16:creationId xmlns:a16="http://schemas.microsoft.com/office/drawing/2014/main" id="{005207E8-3BE0-4A43-9B9F-98FA935A7DA1}"/>
              </a:ext>
            </a:extLst>
          </p:cNvPr>
          <p:cNvSpPr txBox="1">
            <a:spLocks/>
          </p:cNvSpPr>
          <p:nvPr/>
        </p:nvSpPr>
        <p:spPr>
          <a:xfrm>
            <a:off x="168167" y="230512"/>
            <a:ext cx="11581873"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registro de justificantes en SIGEFA / Le registre des </a:t>
            </a:r>
            <a:r>
              <a:rPr lang="es-ES" sz="2400" b="1" dirty="0" err="1">
                <a:solidFill>
                  <a:schemeClr val="bg1"/>
                </a:solidFill>
                <a:latin typeface="+mn-lt"/>
              </a:rPr>
              <a:t>documents</a:t>
            </a:r>
            <a:r>
              <a:rPr lang="es-ES" sz="2400" b="1" dirty="0">
                <a:solidFill>
                  <a:schemeClr val="bg1"/>
                </a:solidFill>
                <a:latin typeface="+mn-lt"/>
              </a:rPr>
              <a:t> </a:t>
            </a:r>
            <a:r>
              <a:rPr lang="es-ES" sz="2400" b="1" dirty="0" err="1">
                <a:solidFill>
                  <a:schemeClr val="bg1"/>
                </a:solidFill>
                <a:latin typeface="+mn-lt"/>
              </a:rPr>
              <a:t>justificatifs</a:t>
            </a:r>
            <a:r>
              <a:rPr lang="es-ES" sz="2400" b="1" dirty="0">
                <a:solidFill>
                  <a:schemeClr val="bg1"/>
                </a:solidFill>
                <a:latin typeface="+mn-lt"/>
              </a:rPr>
              <a:t> </a:t>
            </a:r>
            <a:r>
              <a:rPr lang="es-ES" sz="2400" b="1" dirty="0" err="1">
                <a:solidFill>
                  <a:schemeClr val="bg1"/>
                </a:solidFill>
                <a:latin typeface="+mn-lt"/>
              </a:rPr>
              <a:t>dans</a:t>
            </a:r>
            <a:r>
              <a:rPr lang="es-ES" sz="2400" b="1" dirty="0">
                <a:solidFill>
                  <a:schemeClr val="bg1"/>
                </a:solidFill>
                <a:latin typeface="+mn-lt"/>
              </a:rPr>
              <a:t> SIGEFA</a:t>
            </a:r>
            <a:endParaRPr lang="es-ES" sz="2400" b="1" spc="-10" dirty="0">
              <a:solidFill>
                <a:schemeClr val="bg1"/>
              </a:solidFill>
              <a:latin typeface="+mn-lt"/>
            </a:endParaRPr>
          </a:p>
        </p:txBody>
      </p:sp>
    </p:spTree>
    <p:extLst>
      <p:ext uri="{BB962C8B-B14F-4D97-AF65-F5344CB8AC3E}">
        <p14:creationId xmlns:p14="http://schemas.microsoft.com/office/powerpoint/2010/main" val="95858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D611422-30F6-4DD3-AE3A-710D9C986447}"/>
              </a:ext>
            </a:extLst>
          </p:cNvPr>
          <p:cNvPicPr>
            <a:picLocks noChangeAspect="1"/>
          </p:cNvPicPr>
          <p:nvPr/>
        </p:nvPicPr>
        <p:blipFill>
          <a:blip r:embed="rId2"/>
          <a:stretch>
            <a:fillRect/>
          </a:stretch>
        </p:blipFill>
        <p:spPr>
          <a:xfrm>
            <a:off x="672646" y="3042059"/>
            <a:ext cx="7343594" cy="2877981"/>
          </a:xfrm>
          <a:prstGeom prst="rect">
            <a:avLst/>
          </a:prstGeom>
          <a:ln w="3175">
            <a:solidFill>
              <a:schemeClr val="tx1"/>
            </a:solidFill>
          </a:ln>
        </p:spPr>
      </p:pic>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13" name="object 24">
            <a:extLst>
              <a:ext uri="{FF2B5EF4-FFF2-40B4-BE49-F238E27FC236}">
                <a16:creationId xmlns:a16="http://schemas.microsoft.com/office/drawing/2014/main" id="{964C1BCF-D76F-486F-BDE3-1C5C7E377B6C}"/>
              </a:ext>
            </a:extLst>
          </p:cNvPr>
          <p:cNvSpPr txBox="1">
            <a:spLocks/>
          </p:cNvSpPr>
          <p:nvPr/>
        </p:nvSpPr>
        <p:spPr>
          <a:xfrm>
            <a:off x="365493" y="1206361"/>
            <a:ext cx="8732787" cy="1374735"/>
          </a:xfrm>
          <a:prstGeom prst="rect">
            <a:avLst/>
          </a:prstGeom>
        </p:spPr>
        <p:txBody>
          <a:bodyPr vert="horz" wrap="square" lIns="0" tIns="12700" rIns="0" bIns="0" rtlCol="0">
            <a:spAutoFit/>
          </a:bodyPr>
          <a:lstStyle>
            <a:lvl1pPr marL="0">
              <a:defRPr sz="20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69900" marR="514984" indent="-457200">
              <a:spcBef>
                <a:spcPts val="100"/>
              </a:spcBef>
              <a:buFont typeface="+mj-lt"/>
              <a:buAutoNum type="arabicParenR"/>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Contratos de personal /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Contrats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 de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personnel</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a:t>
            </a:r>
          </a:p>
          <a:p>
            <a:pPr>
              <a:spcBef>
                <a:spcPts val="20"/>
              </a:spcBef>
            </a:pPr>
            <a:endPar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lvl="1">
              <a:spcBef>
                <a:spcPts val="25"/>
              </a:spcBef>
              <a:buFont typeface="Arial"/>
              <a:buChar char="•"/>
            </a:pPr>
            <a:endParaRPr lang="es-ES" sz="2400" dirty="0">
              <a:solidFill>
                <a:srgbClr val="003399"/>
              </a:solidFill>
              <a:latin typeface="Arial"/>
              <a:cs typeface="Arial"/>
            </a:endParaRPr>
          </a:p>
          <a:p>
            <a:pPr>
              <a:spcBef>
                <a:spcPts val="20"/>
              </a:spcBef>
            </a:pPr>
            <a:endParaRPr lang="es-ES" sz="1650" dirty="0"/>
          </a:p>
        </p:txBody>
      </p:sp>
      <p:pic>
        <p:nvPicPr>
          <p:cNvPr id="4" name="Imagen 3">
            <a:extLst>
              <a:ext uri="{FF2B5EF4-FFF2-40B4-BE49-F238E27FC236}">
                <a16:creationId xmlns:a16="http://schemas.microsoft.com/office/drawing/2014/main" id="{E8D607D7-D928-48E2-90A9-FAD3F698DE90}"/>
              </a:ext>
            </a:extLst>
          </p:cNvPr>
          <p:cNvPicPr>
            <a:picLocks noChangeAspect="1"/>
          </p:cNvPicPr>
          <p:nvPr/>
        </p:nvPicPr>
        <p:blipFill>
          <a:blip r:embed="rId3"/>
          <a:stretch>
            <a:fillRect/>
          </a:stretch>
        </p:blipFill>
        <p:spPr>
          <a:xfrm>
            <a:off x="9949820" y="2116176"/>
            <a:ext cx="1876687" cy="409632"/>
          </a:xfrm>
          <a:prstGeom prst="rect">
            <a:avLst/>
          </a:prstGeom>
        </p:spPr>
      </p:pic>
      <p:pic>
        <p:nvPicPr>
          <p:cNvPr id="10" name="Imagen 9">
            <a:extLst>
              <a:ext uri="{FF2B5EF4-FFF2-40B4-BE49-F238E27FC236}">
                <a16:creationId xmlns:a16="http://schemas.microsoft.com/office/drawing/2014/main" id="{F0C7CE6D-144F-4604-9409-37326E20B1E5}"/>
              </a:ext>
            </a:extLst>
          </p:cNvPr>
          <p:cNvPicPr>
            <a:picLocks noChangeAspect="1"/>
          </p:cNvPicPr>
          <p:nvPr/>
        </p:nvPicPr>
        <p:blipFill>
          <a:blip r:embed="rId4"/>
          <a:stretch>
            <a:fillRect/>
          </a:stretch>
        </p:blipFill>
        <p:spPr>
          <a:xfrm>
            <a:off x="672646" y="1903995"/>
            <a:ext cx="6658904" cy="704948"/>
          </a:xfrm>
          <a:prstGeom prst="rect">
            <a:avLst/>
          </a:prstGeom>
          <a:ln w="3175">
            <a:solidFill>
              <a:schemeClr val="tx1"/>
            </a:solidFill>
          </a:ln>
        </p:spPr>
      </p:pic>
      <p:sp>
        <p:nvSpPr>
          <p:cNvPr id="8" name="object 26">
            <a:extLst>
              <a:ext uri="{FF2B5EF4-FFF2-40B4-BE49-F238E27FC236}">
                <a16:creationId xmlns:a16="http://schemas.microsoft.com/office/drawing/2014/main" id="{E7389297-451F-4055-AFEA-B0E842BCEE26}"/>
              </a:ext>
            </a:extLst>
          </p:cNvPr>
          <p:cNvSpPr txBox="1">
            <a:spLocks/>
          </p:cNvSpPr>
          <p:nvPr/>
        </p:nvSpPr>
        <p:spPr>
          <a:xfrm>
            <a:off x="168167" y="230512"/>
            <a:ext cx="11581873"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registro de justificantes en SIGEFA / Le registre des </a:t>
            </a:r>
            <a:r>
              <a:rPr lang="es-ES" sz="2400" b="1" dirty="0" err="1">
                <a:solidFill>
                  <a:schemeClr val="bg1"/>
                </a:solidFill>
                <a:latin typeface="+mn-lt"/>
              </a:rPr>
              <a:t>documents</a:t>
            </a:r>
            <a:r>
              <a:rPr lang="es-ES" sz="2400" b="1" dirty="0">
                <a:solidFill>
                  <a:schemeClr val="bg1"/>
                </a:solidFill>
                <a:latin typeface="+mn-lt"/>
              </a:rPr>
              <a:t> </a:t>
            </a:r>
            <a:r>
              <a:rPr lang="es-ES" sz="2400" b="1" dirty="0" err="1">
                <a:solidFill>
                  <a:schemeClr val="bg1"/>
                </a:solidFill>
                <a:latin typeface="+mn-lt"/>
              </a:rPr>
              <a:t>justificatifs</a:t>
            </a:r>
            <a:r>
              <a:rPr lang="es-ES" sz="2400" b="1" dirty="0">
                <a:solidFill>
                  <a:schemeClr val="bg1"/>
                </a:solidFill>
                <a:latin typeface="+mn-lt"/>
              </a:rPr>
              <a:t> </a:t>
            </a:r>
            <a:r>
              <a:rPr lang="es-ES" sz="2400" b="1" dirty="0" err="1">
                <a:solidFill>
                  <a:schemeClr val="bg1"/>
                </a:solidFill>
                <a:latin typeface="+mn-lt"/>
              </a:rPr>
              <a:t>dans</a:t>
            </a:r>
            <a:r>
              <a:rPr lang="es-ES" sz="2400" b="1" dirty="0">
                <a:solidFill>
                  <a:schemeClr val="bg1"/>
                </a:solidFill>
                <a:latin typeface="+mn-lt"/>
              </a:rPr>
              <a:t> SIGEFA</a:t>
            </a:r>
            <a:endParaRPr lang="es-ES" sz="2400" b="1" spc="-10" dirty="0">
              <a:solidFill>
                <a:schemeClr val="bg1"/>
              </a:solidFill>
              <a:latin typeface="+mn-lt"/>
            </a:endParaRPr>
          </a:p>
        </p:txBody>
      </p:sp>
    </p:spTree>
    <p:extLst>
      <p:ext uri="{BB962C8B-B14F-4D97-AF65-F5344CB8AC3E}">
        <p14:creationId xmlns:p14="http://schemas.microsoft.com/office/powerpoint/2010/main" val="1644656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11" name="object 24">
            <a:extLst>
              <a:ext uri="{FF2B5EF4-FFF2-40B4-BE49-F238E27FC236}">
                <a16:creationId xmlns:a16="http://schemas.microsoft.com/office/drawing/2014/main" id="{ECA90077-1E98-46D2-BDD8-3BE0F1CD64C8}"/>
              </a:ext>
            </a:extLst>
          </p:cNvPr>
          <p:cNvSpPr txBox="1">
            <a:spLocks/>
          </p:cNvSpPr>
          <p:nvPr/>
        </p:nvSpPr>
        <p:spPr>
          <a:xfrm>
            <a:off x="365493" y="1206361"/>
            <a:ext cx="8732787" cy="1374735"/>
          </a:xfrm>
          <a:prstGeom prst="rect">
            <a:avLst/>
          </a:prstGeom>
        </p:spPr>
        <p:txBody>
          <a:bodyPr vert="horz" wrap="square" lIns="0" tIns="12700" rIns="0" bIns="0" rtlCol="0">
            <a:spAutoFit/>
          </a:bodyPr>
          <a:lstStyle>
            <a:lvl1pPr marL="0">
              <a:defRPr sz="20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69900" marR="514984" indent="-457200">
              <a:spcBef>
                <a:spcPts val="100"/>
              </a:spcBef>
              <a:buFont typeface="+mj-lt"/>
              <a:buAutoNum type="arabicParenR"/>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Contratos de personal /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Contrats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 de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personnel</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a:t>
            </a:r>
          </a:p>
          <a:p>
            <a:pPr>
              <a:spcBef>
                <a:spcPts val="20"/>
              </a:spcBef>
            </a:pPr>
            <a:endPar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lvl="1">
              <a:spcBef>
                <a:spcPts val="25"/>
              </a:spcBef>
              <a:buFont typeface="Arial"/>
              <a:buChar char="•"/>
            </a:pPr>
            <a:endParaRPr lang="es-ES" sz="2400" dirty="0">
              <a:solidFill>
                <a:srgbClr val="003399"/>
              </a:solidFill>
              <a:latin typeface="Arial"/>
              <a:cs typeface="Arial"/>
            </a:endParaRPr>
          </a:p>
          <a:p>
            <a:pPr>
              <a:spcBef>
                <a:spcPts val="20"/>
              </a:spcBef>
            </a:pPr>
            <a:endParaRPr lang="es-ES" sz="1650" dirty="0"/>
          </a:p>
        </p:txBody>
      </p:sp>
      <p:pic>
        <p:nvPicPr>
          <p:cNvPr id="3" name="Imagen 2">
            <a:extLst>
              <a:ext uri="{FF2B5EF4-FFF2-40B4-BE49-F238E27FC236}">
                <a16:creationId xmlns:a16="http://schemas.microsoft.com/office/drawing/2014/main" id="{0D3630B4-7531-46D1-85BA-7ED6D6B193D9}"/>
              </a:ext>
            </a:extLst>
          </p:cNvPr>
          <p:cNvPicPr>
            <a:picLocks noChangeAspect="1"/>
          </p:cNvPicPr>
          <p:nvPr/>
        </p:nvPicPr>
        <p:blipFill>
          <a:blip r:embed="rId2"/>
          <a:stretch>
            <a:fillRect/>
          </a:stretch>
        </p:blipFill>
        <p:spPr>
          <a:xfrm>
            <a:off x="1936750" y="4110090"/>
            <a:ext cx="9555747" cy="1679755"/>
          </a:xfrm>
          <a:prstGeom prst="rect">
            <a:avLst/>
          </a:prstGeom>
          <a:ln w="3175">
            <a:solidFill>
              <a:schemeClr val="tx1"/>
            </a:solidFill>
          </a:ln>
        </p:spPr>
      </p:pic>
      <p:pic>
        <p:nvPicPr>
          <p:cNvPr id="4" name="Imagen 3">
            <a:extLst>
              <a:ext uri="{FF2B5EF4-FFF2-40B4-BE49-F238E27FC236}">
                <a16:creationId xmlns:a16="http://schemas.microsoft.com/office/drawing/2014/main" id="{D848029C-B908-4A41-AD24-3CFD5476B71E}"/>
              </a:ext>
            </a:extLst>
          </p:cNvPr>
          <p:cNvPicPr>
            <a:picLocks noChangeAspect="1"/>
          </p:cNvPicPr>
          <p:nvPr/>
        </p:nvPicPr>
        <p:blipFill>
          <a:blip r:embed="rId3"/>
          <a:stretch>
            <a:fillRect/>
          </a:stretch>
        </p:blipFill>
        <p:spPr>
          <a:xfrm>
            <a:off x="9098280" y="2526351"/>
            <a:ext cx="2011854" cy="457240"/>
          </a:xfrm>
          <a:prstGeom prst="rect">
            <a:avLst/>
          </a:prstGeom>
        </p:spPr>
      </p:pic>
      <p:pic>
        <p:nvPicPr>
          <p:cNvPr id="5" name="Imagen 4">
            <a:extLst>
              <a:ext uri="{FF2B5EF4-FFF2-40B4-BE49-F238E27FC236}">
                <a16:creationId xmlns:a16="http://schemas.microsoft.com/office/drawing/2014/main" id="{0260FCD5-F744-4DB3-A02A-D9DEB212F007}"/>
              </a:ext>
            </a:extLst>
          </p:cNvPr>
          <p:cNvPicPr>
            <a:picLocks noChangeAspect="1"/>
          </p:cNvPicPr>
          <p:nvPr/>
        </p:nvPicPr>
        <p:blipFill>
          <a:blip r:embed="rId4"/>
          <a:stretch>
            <a:fillRect/>
          </a:stretch>
        </p:blipFill>
        <p:spPr>
          <a:xfrm>
            <a:off x="365493" y="1770640"/>
            <a:ext cx="5531865" cy="1404149"/>
          </a:xfrm>
          <a:prstGeom prst="rect">
            <a:avLst/>
          </a:prstGeom>
          <a:ln w="3175">
            <a:solidFill>
              <a:schemeClr val="tx1"/>
            </a:solidFill>
          </a:ln>
        </p:spPr>
      </p:pic>
      <p:pic>
        <p:nvPicPr>
          <p:cNvPr id="12" name="Imagen 11">
            <a:extLst>
              <a:ext uri="{FF2B5EF4-FFF2-40B4-BE49-F238E27FC236}">
                <a16:creationId xmlns:a16="http://schemas.microsoft.com/office/drawing/2014/main" id="{FE46AD1E-6E1B-4DE1-9CB2-57435C2598B3}"/>
              </a:ext>
            </a:extLst>
          </p:cNvPr>
          <p:cNvPicPr>
            <a:picLocks noChangeAspect="1"/>
          </p:cNvPicPr>
          <p:nvPr/>
        </p:nvPicPr>
        <p:blipFill>
          <a:blip r:embed="rId5"/>
          <a:stretch>
            <a:fillRect/>
          </a:stretch>
        </p:blipFill>
        <p:spPr>
          <a:xfrm>
            <a:off x="2999942" y="2105765"/>
            <a:ext cx="2143424" cy="1524213"/>
          </a:xfrm>
          <a:prstGeom prst="rect">
            <a:avLst/>
          </a:prstGeom>
          <a:ln w="3175">
            <a:solidFill>
              <a:schemeClr val="tx1"/>
            </a:solidFill>
          </a:ln>
        </p:spPr>
      </p:pic>
      <p:sp>
        <p:nvSpPr>
          <p:cNvPr id="13" name="Flecha: a la derecha 12">
            <a:extLst>
              <a:ext uri="{FF2B5EF4-FFF2-40B4-BE49-F238E27FC236}">
                <a16:creationId xmlns:a16="http://schemas.microsoft.com/office/drawing/2014/main" id="{C6104EB7-E615-4E65-AC60-590B1DE5EF48}"/>
              </a:ext>
            </a:extLst>
          </p:cNvPr>
          <p:cNvSpPr/>
          <p:nvPr/>
        </p:nvSpPr>
        <p:spPr>
          <a:xfrm flipV="1">
            <a:off x="5601730" y="2625413"/>
            <a:ext cx="3288816" cy="217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echa: a la derecha 15">
            <a:extLst>
              <a:ext uri="{FF2B5EF4-FFF2-40B4-BE49-F238E27FC236}">
                <a16:creationId xmlns:a16="http://schemas.microsoft.com/office/drawing/2014/main" id="{93425CEB-8CC1-4894-9C54-C7E8A7ACCE59}"/>
              </a:ext>
            </a:extLst>
          </p:cNvPr>
          <p:cNvSpPr/>
          <p:nvPr/>
        </p:nvSpPr>
        <p:spPr>
          <a:xfrm rot="1059378" flipV="1">
            <a:off x="626360" y="2604063"/>
            <a:ext cx="2731959" cy="213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object 26">
            <a:extLst>
              <a:ext uri="{FF2B5EF4-FFF2-40B4-BE49-F238E27FC236}">
                <a16:creationId xmlns:a16="http://schemas.microsoft.com/office/drawing/2014/main" id="{CF41E10B-AD1B-4D25-ACC1-6616AFDC1685}"/>
              </a:ext>
            </a:extLst>
          </p:cNvPr>
          <p:cNvSpPr txBox="1">
            <a:spLocks/>
          </p:cNvSpPr>
          <p:nvPr/>
        </p:nvSpPr>
        <p:spPr>
          <a:xfrm>
            <a:off x="168167" y="230512"/>
            <a:ext cx="11581873"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registro de justificantes en SIGEFA / Le registre des </a:t>
            </a:r>
            <a:r>
              <a:rPr lang="es-ES" sz="2400" b="1" dirty="0" err="1">
                <a:solidFill>
                  <a:schemeClr val="bg1"/>
                </a:solidFill>
                <a:latin typeface="+mn-lt"/>
              </a:rPr>
              <a:t>documents</a:t>
            </a:r>
            <a:r>
              <a:rPr lang="es-ES" sz="2400" b="1" dirty="0">
                <a:solidFill>
                  <a:schemeClr val="bg1"/>
                </a:solidFill>
                <a:latin typeface="+mn-lt"/>
              </a:rPr>
              <a:t> </a:t>
            </a:r>
            <a:r>
              <a:rPr lang="es-ES" sz="2400" b="1" dirty="0" err="1">
                <a:solidFill>
                  <a:schemeClr val="bg1"/>
                </a:solidFill>
                <a:latin typeface="+mn-lt"/>
              </a:rPr>
              <a:t>justificatifs</a:t>
            </a:r>
            <a:r>
              <a:rPr lang="es-ES" sz="2400" b="1" dirty="0">
                <a:solidFill>
                  <a:schemeClr val="bg1"/>
                </a:solidFill>
                <a:latin typeface="+mn-lt"/>
              </a:rPr>
              <a:t> </a:t>
            </a:r>
            <a:r>
              <a:rPr lang="es-ES" sz="2400" b="1" dirty="0" err="1">
                <a:solidFill>
                  <a:schemeClr val="bg1"/>
                </a:solidFill>
                <a:latin typeface="+mn-lt"/>
              </a:rPr>
              <a:t>dans</a:t>
            </a:r>
            <a:r>
              <a:rPr lang="es-ES" sz="2400" b="1" dirty="0">
                <a:solidFill>
                  <a:schemeClr val="bg1"/>
                </a:solidFill>
                <a:latin typeface="+mn-lt"/>
              </a:rPr>
              <a:t> SIGEFA</a:t>
            </a:r>
            <a:endParaRPr lang="es-ES" sz="2400" b="1" spc="-10" dirty="0">
              <a:solidFill>
                <a:schemeClr val="bg1"/>
              </a:solidFill>
              <a:latin typeface="+mn-lt"/>
            </a:endParaRPr>
          </a:p>
        </p:txBody>
      </p:sp>
    </p:spTree>
    <p:extLst>
      <p:ext uri="{BB962C8B-B14F-4D97-AF65-F5344CB8AC3E}">
        <p14:creationId xmlns:p14="http://schemas.microsoft.com/office/powerpoint/2010/main" val="2277554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14" name="object 24">
            <a:extLst>
              <a:ext uri="{FF2B5EF4-FFF2-40B4-BE49-F238E27FC236}">
                <a16:creationId xmlns:a16="http://schemas.microsoft.com/office/drawing/2014/main" id="{F633D47F-CF69-4B0C-94A0-BDA39D9677DD}"/>
              </a:ext>
            </a:extLst>
          </p:cNvPr>
          <p:cNvSpPr txBox="1">
            <a:spLocks/>
          </p:cNvSpPr>
          <p:nvPr/>
        </p:nvSpPr>
        <p:spPr>
          <a:xfrm>
            <a:off x="365493" y="1206361"/>
            <a:ext cx="11110227" cy="636072"/>
          </a:xfrm>
          <a:prstGeom prst="rect">
            <a:avLst/>
          </a:prstGeom>
        </p:spPr>
        <p:txBody>
          <a:bodyPr vert="horz" wrap="square" lIns="0" tIns="12700" rIns="0" bIns="0" rtlCol="0">
            <a:spAutoFit/>
          </a:bodyPr>
          <a:lstStyle>
            <a:lvl1pPr marL="0">
              <a:defRPr sz="20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14984">
              <a:spcBef>
                <a:spcPts val="100"/>
              </a:spcBef>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2)    Proveedores /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Fournisseurs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a:t>
            </a:r>
            <a:endParaRPr lang="es-ES" sz="2400" dirty="0">
              <a:solidFill>
                <a:srgbClr val="003399"/>
              </a:solidFill>
              <a:latin typeface="Arial"/>
              <a:cs typeface="Arial"/>
            </a:endParaRPr>
          </a:p>
          <a:p>
            <a:pPr>
              <a:spcBef>
                <a:spcPts val="20"/>
              </a:spcBef>
            </a:pPr>
            <a:endParaRPr lang="es-ES" sz="1650" dirty="0"/>
          </a:p>
        </p:txBody>
      </p:sp>
      <p:pic>
        <p:nvPicPr>
          <p:cNvPr id="2" name="Imagen 1">
            <a:extLst>
              <a:ext uri="{FF2B5EF4-FFF2-40B4-BE49-F238E27FC236}">
                <a16:creationId xmlns:a16="http://schemas.microsoft.com/office/drawing/2014/main" id="{A81214AD-D229-4C0B-815B-CEFCCEC0BA4F}"/>
              </a:ext>
            </a:extLst>
          </p:cNvPr>
          <p:cNvPicPr>
            <a:picLocks noChangeAspect="1"/>
          </p:cNvPicPr>
          <p:nvPr/>
        </p:nvPicPr>
        <p:blipFill>
          <a:blip r:embed="rId2"/>
          <a:stretch>
            <a:fillRect/>
          </a:stretch>
        </p:blipFill>
        <p:spPr>
          <a:xfrm>
            <a:off x="883653" y="3429000"/>
            <a:ext cx="9068067" cy="2419759"/>
          </a:xfrm>
          <a:prstGeom prst="rect">
            <a:avLst/>
          </a:prstGeom>
          <a:ln w="3175">
            <a:solidFill>
              <a:schemeClr val="tx1"/>
            </a:solidFill>
          </a:ln>
        </p:spPr>
      </p:pic>
      <p:pic>
        <p:nvPicPr>
          <p:cNvPr id="11" name="Imagen 10">
            <a:extLst>
              <a:ext uri="{FF2B5EF4-FFF2-40B4-BE49-F238E27FC236}">
                <a16:creationId xmlns:a16="http://schemas.microsoft.com/office/drawing/2014/main" id="{7E96812D-4C98-4569-BE5E-C5DBD8F54A49}"/>
              </a:ext>
            </a:extLst>
          </p:cNvPr>
          <p:cNvPicPr>
            <a:picLocks noChangeAspect="1"/>
          </p:cNvPicPr>
          <p:nvPr/>
        </p:nvPicPr>
        <p:blipFill>
          <a:blip r:embed="rId3"/>
          <a:stretch>
            <a:fillRect/>
          </a:stretch>
        </p:blipFill>
        <p:spPr>
          <a:xfrm>
            <a:off x="883653" y="1842433"/>
            <a:ext cx="7678387" cy="1388314"/>
          </a:xfrm>
          <a:prstGeom prst="rect">
            <a:avLst/>
          </a:prstGeom>
          <a:ln w="3175">
            <a:solidFill>
              <a:schemeClr val="tx1"/>
            </a:solidFill>
          </a:ln>
        </p:spPr>
      </p:pic>
      <p:sp>
        <p:nvSpPr>
          <p:cNvPr id="7" name="object 26">
            <a:extLst>
              <a:ext uri="{FF2B5EF4-FFF2-40B4-BE49-F238E27FC236}">
                <a16:creationId xmlns:a16="http://schemas.microsoft.com/office/drawing/2014/main" id="{54099DE9-0B82-4E01-B656-5D44E7AAECFB}"/>
              </a:ext>
            </a:extLst>
          </p:cNvPr>
          <p:cNvSpPr txBox="1">
            <a:spLocks/>
          </p:cNvSpPr>
          <p:nvPr/>
        </p:nvSpPr>
        <p:spPr>
          <a:xfrm>
            <a:off x="168167" y="230512"/>
            <a:ext cx="11581873"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registro de justificantes en SIGEFA / Le registre des </a:t>
            </a:r>
            <a:r>
              <a:rPr lang="es-ES" sz="2400" b="1" dirty="0" err="1">
                <a:solidFill>
                  <a:schemeClr val="bg1"/>
                </a:solidFill>
                <a:latin typeface="+mn-lt"/>
              </a:rPr>
              <a:t>documents</a:t>
            </a:r>
            <a:r>
              <a:rPr lang="es-ES" sz="2400" b="1" dirty="0">
                <a:solidFill>
                  <a:schemeClr val="bg1"/>
                </a:solidFill>
                <a:latin typeface="+mn-lt"/>
              </a:rPr>
              <a:t> </a:t>
            </a:r>
            <a:r>
              <a:rPr lang="es-ES" sz="2400" b="1" dirty="0" err="1">
                <a:solidFill>
                  <a:schemeClr val="bg1"/>
                </a:solidFill>
                <a:latin typeface="+mn-lt"/>
              </a:rPr>
              <a:t>justificatifs</a:t>
            </a:r>
            <a:r>
              <a:rPr lang="es-ES" sz="2400" b="1" dirty="0">
                <a:solidFill>
                  <a:schemeClr val="bg1"/>
                </a:solidFill>
                <a:latin typeface="+mn-lt"/>
              </a:rPr>
              <a:t> </a:t>
            </a:r>
            <a:r>
              <a:rPr lang="es-ES" sz="2400" b="1" dirty="0" err="1">
                <a:solidFill>
                  <a:schemeClr val="bg1"/>
                </a:solidFill>
                <a:latin typeface="+mn-lt"/>
              </a:rPr>
              <a:t>dans</a:t>
            </a:r>
            <a:r>
              <a:rPr lang="es-ES" sz="2400" b="1" dirty="0">
                <a:solidFill>
                  <a:schemeClr val="bg1"/>
                </a:solidFill>
                <a:latin typeface="+mn-lt"/>
              </a:rPr>
              <a:t> SIGEFA</a:t>
            </a:r>
            <a:endParaRPr lang="es-ES" sz="2400" b="1" spc="-10" dirty="0">
              <a:solidFill>
                <a:schemeClr val="bg1"/>
              </a:solidFill>
              <a:latin typeface="+mn-lt"/>
            </a:endParaRPr>
          </a:p>
        </p:txBody>
      </p:sp>
    </p:spTree>
    <p:extLst>
      <p:ext uri="{BB962C8B-B14F-4D97-AF65-F5344CB8AC3E}">
        <p14:creationId xmlns:p14="http://schemas.microsoft.com/office/powerpoint/2010/main" val="2038691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16" name="object 24">
            <a:extLst>
              <a:ext uri="{FF2B5EF4-FFF2-40B4-BE49-F238E27FC236}">
                <a16:creationId xmlns:a16="http://schemas.microsoft.com/office/drawing/2014/main" id="{C1F4EA48-F5EC-49F5-BE41-583791013318}"/>
              </a:ext>
            </a:extLst>
          </p:cNvPr>
          <p:cNvSpPr txBox="1">
            <a:spLocks/>
          </p:cNvSpPr>
          <p:nvPr/>
        </p:nvSpPr>
        <p:spPr>
          <a:xfrm>
            <a:off x="365493" y="1206361"/>
            <a:ext cx="4084587" cy="1018227"/>
          </a:xfrm>
          <a:prstGeom prst="rect">
            <a:avLst/>
          </a:prstGeom>
        </p:spPr>
        <p:txBody>
          <a:bodyPr vert="horz" wrap="square" lIns="0" tIns="12700" rIns="0" bIns="0" rtlCol="0">
            <a:spAutoFit/>
          </a:bodyPr>
          <a:lstStyle>
            <a:lvl1pPr marL="0">
              <a:defRPr sz="20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69900" marR="514984" indent="-457200">
              <a:spcBef>
                <a:spcPts val="100"/>
              </a:spcBef>
              <a:buAutoNum type="arabicParenR" startAt="3"/>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Contratos proveedores /</a:t>
            </a:r>
          </a:p>
          <a:p>
            <a:pPr marL="12700" marR="514984">
              <a:spcBef>
                <a:spcPts val="100"/>
              </a:spcBef>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Contrats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fournisseurs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a:t>
            </a:r>
            <a:endParaRPr lang="es-ES" sz="2400" dirty="0">
              <a:solidFill>
                <a:srgbClr val="003399"/>
              </a:solidFill>
              <a:latin typeface="Arial"/>
              <a:cs typeface="Arial"/>
            </a:endParaRPr>
          </a:p>
          <a:p>
            <a:pPr>
              <a:spcBef>
                <a:spcPts val="20"/>
              </a:spcBef>
            </a:pPr>
            <a:endParaRPr lang="es-ES" sz="1650" dirty="0"/>
          </a:p>
        </p:txBody>
      </p:sp>
      <p:pic>
        <p:nvPicPr>
          <p:cNvPr id="2" name="Imagen 1">
            <a:extLst>
              <a:ext uri="{FF2B5EF4-FFF2-40B4-BE49-F238E27FC236}">
                <a16:creationId xmlns:a16="http://schemas.microsoft.com/office/drawing/2014/main" id="{EBA32F64-E9D9-42CD-9CA5-A9BCAD2CD330}"/>
              </a:ext>
            </a:extLst>
          </p:cNvPr>
          <p:cNvPicPr>
            <a:picLocks noChangeAspect="1"/>
          </p:cNvPicPr>
          <p:nvPr/>
        </p:nvPicPr>
        <p:blipFill>
          <a:blip r:embed="rId2"/>
          <a:stretch>
            <a:fillRect/>
          </a:stretch>
        </p:blipFill>
        <p:spPr>
          <a:xfrm>
            <a:off x="4450080" y="1358761"/>
            <a:ext cx="7059392" cy="4615319"/>
          </a:xfrm>
          <a:prstGeom prst="rect">
            <a:avLst/>
          </a:prstGeom>
        </p:spPr>
      </p:pic>
      <p:pic>
        <p:nvPicPr>
          <p:cNvPr id="4" name="Imagen 3">
            <a:extLst>
              <a:ext uri="{FF2B5EF4-FFF2-40B4-BE49-F238E27FC236}">
                <a16:creationId xmlns:a16="http://schemas.microsoft.com/office/drawing/2014/main" id="{A8161653-63AA-4C57-AF4F-BA8AC842E097}"/>
              </a:ext>
            </a:extLst>
          </p:cNvPr>
          <p:cNvPicPr>
            <a:picLocks noChangeAspect="1"/>
          </p:cNvPicPr>
          <p:nvPr/>
        </p:nvPicPr>
        <p:blipFill>
          <a:blip r:embed="rId3"/>
          <a:stretch>
            <a:fillRect/>
          </a:stretch>
        </p:blipFill>
        <p:spPr>
          <a:xfrm>
            <a:off x="1169110" y="3013649"/>
            <a:ext cx="1980002" cy="460466"/>
          </a:xfrm>
          <a:prstGeom prst="rect">
            <a:avLst/>
          </a:prstGeom>
        </p:spPr>
      </p:pic>
      <p:sp>
        <p:nvSpPr>
          <p:cNvPr id="7" name="object 26">
            <a:extLst>
              <a:ext uri="{FF2B5EF4-FFF2-40B4-BE49-F238E27FC236}">
                <a16:creationId xmlns:a16="http://schemas.microsoft.com/office/drawing/2014/main" id="{11202F54-652B-4C67-A533-E044B20696A8}"/>
              </a:ext>
            </a:extLst>
          </p:cNvPr>
          <p:cNvSpPr txBox="1">
            <a:spLocks/>
          </p:cNvSpPr>
          <p:nvPr/>
        </p:nvSpPr>
        <p:spPr>
          <a:xfrm>
            <a:off x="168167" y="230512"/>
            <a:ext cx="11581873"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registro de justificantes en SIGEFA / Le registre des </a:t>
            </a:r>
            <a:r>
              <a:rPr lang="es-ES" sz="2400" b="1" dirty="0" err="1">
                <a:solidFill>
                  <a:schemeClr val="bg1"/>
                </a:solidFill>
                <a:latin typeface="+mn-lt"/>
              </a:rPr>
              <a:t>documents</a:t>
            </a:r>
            <a:r>
              <a:rPr lang="es-ES" sz="2400" b="1" dirty="0">
                <a:solidFill>
                  <a:schemeClr val="bg1"/>
                </a:solidFill>
                <a:latin typeface="+mn-lt"/>
              </a:rPr>
              <a:t> </a:t>
            </a:r>
            <a:r>
              <a:rPr lang="es-ES" sz="2400" b="1" dirty="0" err="1">
                <a:solidFill>
                  <a:schemeClr val="bg1"/>
                </a:solidFill>
                <a:latin typeface="+mn-lt"/>
              </a:rPr>
              <a:t>justificatifs</a:t>
            </a:r>
            <a:r>
              <a:rPr lang="es-ES" sz="2400" b="1" dirty="0">
                <a:solidFill>
                  <a:schemeClr val="bg1"/>
                </a:solidFill>
                <a:latin typeface="+mn-lt"/>
              </a:rPr>
              <a:t> </a:t>
            </a:r>
            <a:r>
              <a:rPr lang="es-ES" sz="2400" b="1" dirty="0" err="1">
                <a:solidFill>
                  <a:schemeClr val="bg1"/>
                </a:solidFill>
                <a:latin typeface="+mn-lt"/>
              </a:rPr>
              <a:t>dans</a:t>
            </a:r>
            <a:r>
              <a:rPr lang="es-ES" sz="2400" b="1" dirty="0">
                <a:solidFill>
                  <a:schemeClr val="bg1"/>
                </a:solidFill>
                <a:latin typeface="+mn-lt"/>
              </a:rPr>
              <a:t> SIGEFA</a:t>
            </a:r>
            <a:endParaRPr lang="es-ES" sz="2400" b="1" spc="-10" dirty="0">
              <a:solidFill>
                <a:schemeClr val="bg1"/>
              </a:solidFill>
              <a:latin typeface="+mn-lt"/>
            </a:endParaRPr>
          </a:p>
        </p:txBody>
      </p:sp>
    </p:spTree>
    <p:extLst>
      <p:ext uri="{BB962C8B-B14F-4D97-AF65-F5344CB8AC3E}">
        <p14:creationId xmlns:p14="http://schemas.microsoft.com/office/powerpoint/2010/main" val="3402900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pic>
        <p:nvPicPr>
          <p:cNvPr id="3" name="Imagen 2">
            <a:extLst>
              <a:ext uri="{FF2B5EF4-FFF2-40B4-BE49-F238E27FC236}">
                <a16:creationId xmlns:a16="http://schemas.microsoft.com/office/drawing/2014/main" id="{46D1ABA4-7694-496C-8FA3-F40BFFCA14D0}"/>
              </a:ext>
            </a:extLst>
          </p:cNvPr>
          <p:cNvPicPr>
            <a:picLocks noChangeAspect="1"/>
          </p:cNvPicPr>
          <p:nvPr/>
        </p:nvPicPr>
        <p:blipFill>
          <a:blip r:embed="rId3"/>
          <a:stretch>
            <a:fillRect/>
          </a:stretch>
        </p:blipFill>
        <p:spPr>
          <a:xfrm>
            <a:off x="838200" y="2197573"/>
            <a:ext cx="8592749" cy="1066949"/>
          </a:xfrm>
          <a:prstGeom prst="rect">
            <a:avLst/>
          </a:prstGeom>
        </p:spPr>
      </p:pic>
      <p:sp>
        <p:nvSpPr>
          <p:cNvPr id="10" name="object 24">
            <a:extLst>
              <a:ext uri="{FF2B5EF4-FFF2-40B4-BE49-F238E27FC236}">
                <a16:creationId xmlns:a16="http://schemas.microsoft.com/office/drawing/2014/main" id="{BAEC5449-2095-45FD-9686-4DAC37E79357}"/>
              </a:ext>
            </a:extLst>
          </p:cNvPr>
          <p:cNvSpPr txBox="1">
            <a:spLocks/>
          </p:cNvSpPr>
          <p:nvPr/>
        </p:nvSpPr>
        <p:spPr>
          <a:xfrm>
            <a:off x="365493" y="1206361"/>
            <a:ext cx="4084587" cy="1018227"/>
          </a:xfrm>
          <a:prstGeom prst="rect">
            <a:avLst/>
          </a:prstGeom>
        </p:spPr>
        <p:txBody>
          <a:bodyPr vert="horz" wrap="square" lIns="0" tIns="12700" rIns="0" bIns="0" rtlCol="0">
            <a:spAutoFit/>
          </a:bodyPr>
          <a:lstStyle>
            <a:lvl1pPr marL="0">
              <a:defRPr sz="20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69900" marR="514984" indent="-457200">
              <a:spcBef>
                <a:spcPts val="100"/>
              </a:spcBef>
              <a:buAutoNum type="arabicParenR" startAt="3"/>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Contratos proveedores /</a:t>
            </a:r>
          </a:p>
          <a:p>
            <a:pPr marL="12700" marR="514984">
              <a:spcBef>
                <a:spcPts val="100"/>
              </a:spcBef>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Contrats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fournisseurs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a:t>
            </a:r>
            <a:endParaRPr lang="es-ES" sz="2400" dirty="0">
              <a:solidFill>
                <a:srgbClr val="003399"/>
              </a:solidFill>
              <a:latin typeface="Arial"/>
              <a:cs typeface="Arial"/>
            </a:endParaRPr>
          </a:p>
          <a:p>
            <a:pPr>
              <a:spcBef>
                <a:spcPts val="20"/>
              </a:spcBef>
            </a:pPr>
            <a:endParaRPr lang="es-ES" sz="1650" dirty="0"/>
          </a:p>
        </p:txBody>
      </p:sp>
      <p:sp>
        <p:nvSpPr>
          <p:cNvPr id="11" name="Flecha: a la derecha 10">
            <a:extLst>
              <a:ext uri="{FF2B5EF4-FFF2-40B4-BE49-F238E27FC236}">
                <a16:creationId xmlns:a16="http://schemas.microsoft.com/office/drawing/2014/main" id="{C20808FE-70C1-4E39-AF1B-F181829E80F7}"/>
              </a:ext>
            </a:extLst>
          </p:cNvPr>
          <p:cNvSpPr/>
          <p:nvPr/>
        </p:nvSpPr>
        <p:spPr>
          <a:xfrm rot="5400000" flipV="1">
            <a:off x="4084998" y="3312422"/>
            <a:ext cx="390957" cy="2762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36AA83F9-4346-4484-99D2-679582EEB817}"/>
              </a:ext>
            </a:extLst>
          </p:cNvPr>
          <p:cNvPicPr>
            <a:picLocks noChangeAspect="1"/>
          </p:cNvPicPr>
          <p:nvPr/>
        </p:nvPicPr>
        <p:blipFill>
          <a:blip r:embed="rId4"/>
          <a:stretch>
            <a:fillRect/>
          </a:stretch>
        </p:blipFill>
        <p:spPr>
          <a:xfrm>
            <a:off x="3303446" y="3809493"/>
            <a:ext cx="5343984" cy="2964129"/>
          </a:xfrm>
          <a:prstGeom prst="rect">
            <a:avLst/>
          </a:prstGeom>
        </p:spPr>
      </p:pic>
      <p:sp>
        <p:nvSpPr>
          <p:cNvPr id="8" name="object 26">
            <a:extLst>
              <a:ext uri="{FF2B5EF4-FFF2-40B4-BE49-F238E27FC236}">
                <a16:creationId xmlns:a16="http://schemas.microsoft.com/office/drawing/2014/main" id="{0BFEA2F1-8306-4F13-A3D6-BEA95B6CCDCB}"/>
              </a:ext>
            </a:extLst>
          </p:cNvPr>
          <p:cNvSpPr txBox="1">
            <a:spLocks/>
          </p:cNvSpPr>
          <p:nvPr/>
        </p:nvSpPr>
        <p:spPr>
          <a:xfrm>
            <a:off x="168167" y="230512"/>
            <a:ext cx="11581873"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registro de justificantes en SIGEFA / Le registre des </a:t>
            </a:r>
            <a:r>
              <a:rPr lang="es-ES" sz="2400" b="1" dirty="0" err="1">
                <a:solidFill>
                  <a:schemeClr val="bg1"/>
                </a:solidFill>
                <a:latin typeface="+mn-lt"/>
              </a:rPr>
              <a:t>documents</a:t>
            </a:r>
            <a:r>
              <a:rPr lang="es-ES" sz="2400" b="1" dirty="0">
                <a:solidFill>
                  <a:schemeClr val="bg1"/>
                </a:solidFill>
                <a:latin typeface="+mn-lt"/>
              </a:rPr>
              <a:t> </a:t>
            </a:r>
            <a:r>
              <a:rPr lang="es-ES" sz="2400" b="1" dirty="0" err="1">
                <a:solidFill>
                  <a:schemeClr val="bg1"/>
                </a:solidFill>
                <a:latin typeface="+mn-lt"/>
              </a:rPr>
              <a:t>justificatifs</a:t>
            </a:r>
            <a:r>
              <a:rPr lang="es-ES" sz="2400" b="1" dirty="0">
                <a:solidFill>
                  <a:schemeClr val="bg1"/>
                </a:solidFill>
                <a:latin typeface="+mn-lt"/>
              </a:rPr>
              <a:t> </a:t>
            </a:r>
            <a:r>
              <a:rPr lang="es-ES" sz="2400" b="1" dirty="0" err="1">
                <a:solidFill>
                  <a:schemeClr val="bg1"/>
                </a:solidFill>
                <a:latin typeface="+mn-lt"/>
              </a:rPr>
              <a:t>dans</a:t>
            </a:r>
            <a:r>
              <a:rPr lang="es-ES" sz="2400" b="1" dirty="0">
                <a:solidFill>
                  <a:schemeClr val="bg1"/>
                </a:solidFill>
                <a:latin typeface="+mn-lt"/>
              </a:rPr>
              <a:t> SIGEFA</a:t>
            </a:r>
            <a:endParaRPr lang="es-ES" sz="2400" b="1" spc="-10" dirty="0">
              <a:solidFill>
                <a:schemeClr val="bg1"/>
              </a:solidFill>
              <a:latin typeface="+mn-lt"/>
            </a:endParaRPr>
          </a:p>
        </p:txBody>
      </p:sp>
    </p:spTree>
    <p:extLst>
      <p:ext uri="{BB962C8B-B14F-4D97-AF65-F5344CB8AC3E}">
        <p14:creationId xmlns:p14="http://schemas.microsoft.com/office/powerpoint/2010/main" val="1575068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19" name="object 24">
            <a:extLst>
              <a:ext uri="{FF2B5EF4-FFF2-40B4-BE49-F238E27FC236}">
                <a16:creationId xmlns:a16="http://schemas.microsoft.com/office/drawing/2014/main" id="{0CA265CB-F2A7-4045-B3D2-17E81CB0BE1D}"/>
              </a:ext>
            </a:extLst>
          </p:cNvPr>
          <p:cNvSpPr txBox="1">
            <a:spLocks/>
          </p:cNvSpPr>
          <p:nvPr/>
        </p:nvSpPr>
        <p:spPr>
          <a:xfrm>
            <a:off x="365493" y="1206361"/>
            <a:ext cx="11110227" cy="636072"/>
          </a:xfrm>
          <a:prstGeom prst="rect">
            <a:avLst/>
          </a:prstGeom>
        </p:spPr>
        <p:txBody>
          <a:bodyPr vert="horz" wrap="square" lIns="0" tIns="12700" rIns="0" bIns="0" rtlCol="0">
            <a:spAutoFit/>
          </a:bodyPr>
          <a:lstStyle>
            <a:lvl1pPr marL="0">
              <a:defRPr sz="20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14984">
              <a:spcBef>
                <a:spcPts val="100"/>
              </a:spcBef>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4)   Gastos /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Dépenses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a:t>
            </a:r>
            <a:endParaRPr lang="es-ES" sz="2400" dirty="0">
              <a:solidFill>
                <a:srgbClr val="00B050"/>
              </a:solidFill>
              <a:latin typeface="Arial"/>
              <a:cs typeface="Arial"/>
            </a:endParaRPr>
          </a:p>
          <a:p>
            <a:pPr>
              <a:spcBef>
                <a:spcPts val="20"/>
              </a:spcBef>
            </a:pPr>
            <a:endParaRPr lang="es-ES" sz="1650" dirty="0"/>
          </a:p>
        </p:txBody>
      </p:sp>
      <p:pic>
        <p:nvPicPr>
          <p:cNvPr id="2" name="Imagen 1">
            <a:extLst>
              <a:ext uri="{FF2B5EF4-FFF2-40B4-BE49-F238E27FC236}">
                <a16:creationId xmlns:a16="http://schemas.microsoft.com/office/drawing/2014/main" id="{9538E70C-0888-4E45-AA09-4BE557D8C35B}"/>
              </a:ext>
            </a:extLst>
          </p:cNvPr>
          <p:cNvPicPr>
            <a:picLocks noChangeAspect="1"/>
          </p:cNvPicPr>
          <p:nvPr/>
        </p:nvPicPr>
        <p:blipFill>
          <a:blip r:embed="rId2"/>
          <a:stretch>
            <a:fillRect/>
          </a:stretch>
        </p:blipFill>
        <p:spPr>
          <a:xfrm>
            <a:off x="1325871" y="3341989"/>
            <a:ext cx="1448002" cy="409632"/>
          </a:xfrm>
          <a:prstGeom prst="rect">
            <a:avLst/>
          </a:prstGeom>
        </p:spPr>
      </p:pic>
      <p:pic>
        <p:nvPicPr>
          <p:cNvPr id="5" name="Imagen 4">
            <a:extLst>
              <a:ext uri="{FF2B5EF4-FFF2-40B4-BE49-F238E27FC236}">
                <a16:creationId xmlns:a16="http://schemas.microsoft.com/office/drawing/2014/main" id="{4869C1F4-0FB0-477D-B2AD-7F11E2223B56}"/>
              </a:ext>
            </a:extLst>
          </p:cNvPr>
          <p:cNvPicPr>
            <a:picLocks noChangeAspect="1"/>
          </p:cNvPicPr>
          <p:nvPr/>
        </p:nvPicPr>
        <p:blipFill>
          <a:blip r:embed="rId3"/>
          <a:stretch>
            <a:fillRect/>
          </a:stretch>
        </p:blipFill>
        <p:spPr>
          <a:xfrm>
            <a:off x="3734251" y="1571725"/>
            <a:ext cx="6933750" cy="4408212"/>
          </a:xfrm>
          <a:prstGeom prst="rect">
            <a:avLst/>
          </a:prstGeom>
        </p:spPr>
      </p:pic>
      <p:sp>
        <p:nvSpPr>
          <p:cNvPr id="7" name="object 26">
            <a:extLst>
              <a:ext uri="{FF2B5EF4-FFF2-40B4-BE49-F238E27FC236}">
                <a16:creationId xmlns:a16="http://schemas.microsoft.com/office/drawing/2014/main" id="{21A614E6-0641-41F2-A404-A0974F26B273}"/>
              </a:ext>
            </a:extLst>
          </p:cNvPr>
          <p:cNvSpPr txBox="1">
            <a:spLocks/>
          </p:cNvSpPr>
          <p:nvPr/>
        </p:nvSpPr>
        <p:spPr>
          <a:xfrm>
            <a:off x="168167" y="230512"/>
            <a:ext cx="11581873"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registro de justificantes en SIGEFA / Le registre des </a:t>
            </a:r>
            <a:r>
              <a:rPr lang="es-ES" sz="2400" b="1" dirty="0" err="1">
                <a:solidFill>
                  <a:schemeClr val="bg1"/>
                </a:solidFill>
                <a:latin typeface="+mn-lt"/>
              </a:rPr>
              <a:t>documents</a:t>
            </a:r>
            <a:r>
              <a:rPr lang="es-ES" sz="2400" b="1" dirty="0">
                <a:solidFill>
                  <a:schemeClr val="bg1"/>
                </a:solidFill>
                <a:latin typeface="+mn-lt"/>
              </a:rPr>
              <a:t> </a:t>
            </a:r>
            <a:r>
              <a:rPr lang="es-ES" sz="2400" b="1" dirty="0" err="1">
                <a:solidFill>
                  <a:schemeClr val="bg1"/>
                </a:solidFill>
                <a:latin typeface="+mn-lt"/>
              </a:rPr>
              <a:t>justificatifs</a:t>
            </a:r>
            <a:r>
              <a:rPr lang="es-ES" sz="2400" b="1" dirty="0">
                <a:solidFill>
                  <a:schemeClr val="bg1"/>
                </a:solidFill>
                <a:latin typeface="+mn-lt"/>
              </a:rPr>
              <a:t> </a:t>
            </a:r>
            <a:r>
              <a:rPr lang="es-ES" sz="2400" b="1" dirty="0" err="1">
                <a:solidFill>
                  <a:schemeClr val="bg1"/>
                </a:solidFill>
                <a:latin typeface="+mn-lt"/>
              </a:rPr>
              <a:t>dans</a:t>
            </a:r>
            <a:r>
              <a:rPr lang="es-ES" sz="2400" b="1" dirty="0">
                <a:solidFill>
                  <a:schemeClr val="bg1"/>
                </a:solidFill>
                <a:latin typeface="+mn-lt"/>
              </a:rPr>
              <a:t> SIGEFA</a:t>
            </a:r>
            <a:endParaRPr lang="es-ES" sz="2400" b="1" spc="-10" dirty="0">
              <a:solidFill>
                <a:schemeClr val="bg1"/>
              </a:solidFill>
              <a:latin typeface="+mn-lt"/>
            </a:endParaRPr>
          </a:p>
        </p:txBody>
      </p:sp>
    </p:spTree>
    <p:extLst>
      <p:ext uri="{BB962C8B-B14F-4D97-AF65-F5344CB8AC3E}">
        <p14:creationId xmlns:p14="http://schemas.microsoft.com/office/powerpoint/2010/main" val="1514122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pic>
        <p:nvPicPr>
          <p:cNvPr id="10" name="Imagen 9">
            <a:extLst>
              <a:ext uri="{FF2B5EF4-FFF2-40B4-BE49-F238E27FC236}">
                <a16:creationId xmlns:a16="http://schemas.microsoft.com/office/drawing/2014/main" id="{24FE9049-6FF4-4B5B-A5BD-7C25F999A9AD}"/>
              </a:ext>
            </a:extLst>
          </p:cNvPr>
          <p:cNvPicPr>
            <a:picLocks noChangeAspect="1"/>
          </p:cNvPicPr>
          <p:nvPr/>
        </p:nvPicPr>
        <p:blipFill>
          <a:blip r:embed="rId2"/>
          <a:stretch>
            <a:fillRect/>
          </a:stretch>
        </p:blipFill>
        <p:spPr>
          <a:xfrm>
            <a:off x="831696" y="3390274"/>
            <a:ext cx="1105054" cy="266737"/>
          </a:xfrm>
          <a:prstGeom prst="rect">
            <a:avLst/>
          </a:prstGeom>
        </p:spPr>
      </p:pic>
      <p:sp>
        <p:nvSpPr>
          <p:cNvPr id="12" name="object 24">
            <a:extLst>
              <a:ext uri="{FF2B5EF4-FFF2-40B4-BE49-F238E27FC236}">
                <a16:creationId xmlns:a16="http://schemas.microsoft.com/office/drawing/2014/main" id="{AC60E832-95CF-4F68-8354-B9DEE4E18FDF}"/>
              </a:ext>
            </a:extLst>
          </p:cNvPr>
          <p:cNvSpPr txBox="1">
            <a:spLocks/>
          </p:cNvSpPr>
          <p:nvPr/>
        </p:nvSpPr>
        <p:spPr>
          <a:xfrm>
            <a:off x="365493" y="1206361"/>
            <a:ext cx="11110227" cy="636072"/>
          </a:xfrm>
          <a:prstGeom prst="rect">
            <a:avLst/>
          </a:prstGeom>
        </p:spPr>
        <p:txBody>
          <a:bodyPr vert="horz" wrap="square" lIns="0" tIns="12700" rIns="0" bIns="0" rtlCol="0">
            <a:spAutoFit/>
          </a:bodyPr>
          <a:lstStyle>
            <a:lvl1pPr marL="0">
              <a:defRPr sz="20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14984">
              <a:spcBef>
                <a:spcPts val="100"/>
              </a:spcBef>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4)   Gastos /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Dépenses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a:t>
            </a:r>
            <a:endParaRPr lang="es-ES" sz="2400" dirty="0">
              <a:solidFill>
                <a:srgbClr val="00B050"/>
              </a:solidFill>
              <a:latin typeface="Arial"/>
              <a:cs typeface="Arial"/>
            </a:endParaRPr>
          </a:p>
          <a:p>
            <a:pPr>
              <a:spcBef>
                <a:spcPts val="20"/>
              </a:spcBef>
            </a:pPr>
            <a:endParaRPr lang="es-ES" sz="1650" dirty="0"/>
          </a:p>
        </p:txBody>
      </p:sp>
      <p:pic>
        <p:nvPicPr>
          <p:cNvPr id="3" name="Imagen 2">
            <a:extLst>
              <a:ext uri="{FF2B5EF4-FFF2-40B4-BE49-F238E27FC236}">
                <a16:creationId xmlns:a16="http://schemas.microsoft.com/office/drawing/2014/main" id="{4B157B8C-FD78-48A2-B02F-0C0AFE6B8CB4}"/>
              </a:ext>
            </a:extLst>
          </p:cNvPr>
          <p:cNvPicPr>
            <a:picLocks noChangeAspect="1"/>
          </p:cNvPicPr>
          <p:nvPr/>
        </p:nvPicPr>
        <p:blipFill>
          <a:blip r:embed="rId3"/>
          <a:stretch>
            <a:fillRect/>
          </a:stretch>
        </p:blipFill>
        <p:spPr>
          <a:xfrm>
            <a:off x="716280" y="1674364"/>
            <a:ext cx="10545647" cy="943107"/>
          </a:xfrm>
          <a:prstGeom prst="rect">
            <a:avLst/>
          </a:prstGeom>
        </p:spPr>
      </p:pic>
      <p:pic>
        <p:nvPicPr>
          <p:cNvPr id="4" name="Imagen 3">
            <a:extLst>
              <a:ext uri="{FF2B5EF4-FFF2-40B4-BE49-F238E27FC236}">
                <a16:creationId xmlns:a16="http://schemas.microsoft.com/office/drawing/2014/main" id="{79FE72C7-63F0-4EC5-8DFC-D95355F50FFE}"/>
              </a:ext>
            </a:extLst>
          </p:cNvPr>
          <p:cNvPicPr>
            <a:picLocks noChangeAspect="1"/>
          </p:cNvPicPr>
          <p:nvPr/>
        </p:nvPicPr>
        <p:blipFill>
          <a:blip r:embed="rId4"/>
          <a:stretch>
            <a:fillRect/>
          </a:stretch>
        </p:blipFill>
        <p:spPr>
          <a:xfrm>
            <a:off x="831696" y="4215843"/>
            <a:ext cx="5868219" cy="1581371"/>
          </a:xfrm>
          <a:prstGeom prst="rect">
            <a:avLst/>
          </a:prstGeom>
        </p:spPr>
      </p:pic>
      <p:sp>
        <p:nvSpPr>
          <p:cNvPr id="5" name="Elipse 4">
            <a:extLst>
              <a:ext uri="{FF2B5EF4-FFF2-40B4-BE49-F238E27FC236}">
                <a16:creationId xmlns:a16="http://schemas.microsoft.com/office/drawing/2014/main" id="{6A89AB4D-74C3-477B-B608-1136C76EC122}"/>
              </a:ext>
            </a:extLst>
          </p:cNvPr>
          <p:cNvSpPr/>
          <p:nvPr/>
        </p:nvSpPr>
        <p:spPr>
          <a:xfrm>
            <a:off x="9829801" y="2072640"/>
            <a:ext cx="929640" cy="839561"/>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sp>
        <p:nvSpPr>
          <p:cNvPr id="11" name="object 26">
            <a:extLst>
              <a:ext uri="{FF2B5EF4-FFF2-40B4-BE49-F238E27FC236}">
                <a16:creationId xmlns:a16="http://schemas.microsoft.com/office/drawing/2014/main" id="{CA33CF9D-105C-4C01-88B8-D244A562C37A}"/>
              </a:ext>
            </a:extLst>
          </p:cNvPr>
          <p:cNvSpPr txBox="1">
            <a:spLocks/>
          </p:cNvSpPr>
          <p:nvPr/>
        </p:nvSpPr>
        <p:spPr>
          <a:xfrm>
            <a:off x="168167" y="230512"/>
            <a:ext cx="11581873"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registro de justificantes en SIGEFA / Le registre des </a:t>
            </a:r>
            <a:r>
              <a:rPr lang="es-ES" sz="2400" b="1" dirty="0" err="1">
                <a:solidFill>
                  <a:schemeClr val="bg1"/>
                </a:solidFill>
                <a:latin typeface="+mn-lt"/>
              </a:rPr>
              <a:t>documents</a:t>
            </a:r>
            <a:r>
              <a:rPr lang="es-ES" sz="2400" b="1" dirty="0">
                <a:solidFill>
                  <a:schemeClr val="bg1"/>
                </a:solidFill>
                <a:latin typeface="+mn-lt"/>
              </a:rPr>
              <a:t> </a:t>
            </a:r>
            <a:r>
              <a:rPr lang="es-ES" sz="2400" b="1" dirty="0" err="1">
                <a:solidFill>
                  <a:schemeClr val="bg1"/>
                </a:solidFill>
                <a:latin typeface="+mn-lt"/>
              </a:rPr>
              <a:t>justificatifs</a:t>
            </a:r>
            <a:r>
              <a:rPr lang="es-ES" sz="2400" b="1" dirty="0">
                <a:solidFill>
                  <a:schemeClr val="bg1"/>
                </a:solidFill>
                <a:latin typeface="+mn-lt"/>
              </a:rPr>
              <a:t> </a:t>
            </a:r>
            <a:r>
              <a:rPr lang="es-ES" sz="2400" b="1" dirty="0" err="1">
                <a:solidFill>
                  <a:schemeClr val="bg1"/>
                </a:solidFill>
                <a:latin typeface="+mn-lt"/>
              </a:rPr>
              <a:t>dans</a:t>
            </a:r>
            <a:r>
              <a:rPr lang="es-ES" sz="2400" b="1" dirty="0">
                <a:solidFill>
                  <a:schemeClr val="bg1"/>
                </a:solidFill>
                <a:latin typeface="+mn-lt"/>
              </a:rPr>
              <a:t> SIGEFA</a:t>
            </a:r>
            <a:endParaRPr lang="es-ES" sz="2400" b="1" spc="-10" dirty="0">
              <a:solidFill>
                <a:schemeClr val="bg1"/>
              </a:solidFill>
              <a:latin typeface="+mn-lt"/>
            </a:endParaRPr>
          </a:p>
        </p:txBody>
      </p:sp>
    </p:spTree>
    <p:extLst>
      <p:ext uri="{BB962C8B-B14F-4D97-AF65-F5344CB8AC3E}">
        <p14:creationId xmlns:p14="http://schemas.microsoft.com/office/powerpoint/2010/main" val="1515415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15" name="object 24">
            <a:extLst>
              <a:ext uri="{FF2B5EF4-FFF2-40B4-BE49-F238E27FC236}">
                <a16:creationId xmlns:a16="http://schemas.microsoft.com/office/drawing/2014/main" id="{E6B763D6-4F16-4CCC-90C0-9F94D26CAC28}"/>
              </a:ext>
            </a:extLst>
          </p:cNvPr>
          <p:cNvSpPr txBox="1">
            <a:spLocks/>
          </p:cNvSpPr>
          <p:nvPr/>
        </p:nvSpPr>
        <p:spPr>
          <a:xfrm>
            <a:off x="365493" y="1206361"/>
            <a:ext cx="11110227" cy="636072"/>
          </a:xfrm>
          <a:prstGeom prst="rect">
            <a:avLst/>
          </a:prstGeom>
        </p:spPr>
        <p:txBody>
          <a:bodyPr vert="horz" wrap="square" lIns="0" tIns="12700" rIns="0" bIns="0" rtlCol="0">
            <a:spAutoFit/>
          </a:bodyPr>
          <a:lstStyle>
            <a:lvl1pPr marL="0">
              <a:defRPr sz="20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14984">
              <a:spcBef>
                <a:spcPts val="100"/>
              </a:spcBef>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5)   Financiaciones /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Financements</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a:t>
            </a:r>
            <a:endParaRPr lang="es-ES" sz="2400" dirty="0">
              <a:solidFill>
                <a:srgbClr val="00B050"/>
              </a:solidFill>
              <a:latin typeface="Arial"/>
              <a:cs typeface="Arial"/>
            </a:endParaRPr>
          </a:p>
          <a:p>
            <a:pPr>
              <a:spcBef>
                <a:spcPts val="20"/>
              </a:spcBef>
            </a:pPr>
            <a:endParaRPr lang="es-ES" sz="1650" dirty="0"/>
          </a:p>
        </p:txBody>
      </p:sp>
      <p:sp>
        <p:nvSpPr>
          <p:cNvPr id="16" name="object 24">
            <a:extLst>
              <a:ext uri="{FF2B5EF4-FFF2-40B4-BE49-F238E27FC236}">
                <a16:creationId xmlns:a16="http://schemas.microsoft.com/office/drawing/2014/main" id="{8077D240-5106-42C3-B97C-EBB8F1694933}"/>
              </a:ext>
            </a:extLst>
          </p:cNvPr>
          <p:cNvSpPr txBox="1">
            <a:spLocks/>
          </p:cNvSpPr>
          <p:nvPr/>
        </p:nvSpPr>
        <p:spPr>
          <a:xfrm>
            <a:off x="822693" y="5181558"/>
            <a:ext cx="11110227" cy="833562"/>
          </a:xfrm>
          <a:prstGeom prst="rect">
            <a:avLst/>
          </a:prstGeom>
        </p:spPr>
        <p:txBody>
          <a:bodyPr vert="horz" wrap="square" lIns="0" tIns="12700" rIns="0" bIns="0" rtlCol="0">
            <a:spAutoFit/>
          </a:bodyPr>
          <a:lstStyle>
            <a:lvl1pPr marL="0">
              <a:defRPr sz="20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14984">
              <a:spcBef>
                <a:spcPts val="100"/>
              </a:spcBef>
            </a:pPr>
            <a:r>
              <a:rPr lang="es-ES" sz="1200" dirty="0">
                <a:solidFill>
                  <a:srgbClr val="003399"/>
                </a:solidFill>
                <a:latin typeface="Calibri" panose="020F0502020204030204" pitchFamily="34" charset="0"/>
                <a:ea typeface="Calibri" panose="020F0502020204030204" pitchFamily="34" charset="0"/>
                <a:cs typeface="Calibri" panose="020F0502020204030204" pitchFamily="34" charset="0"/>
              </a:rPr>
              <a:t>NOTA: La contribución en especie a través de personal, además de presentarse como un gasto de personal, debe registrarse como una cofinanciación más.</a:t>
            </a:r>
          </a:p>
          <a:p>
            <a:pPr marL="12700" marR="514984">
              <a:spcBef>
                <a:spcPts val="100"/>
              </a:spcBef>
            </a:pPr>
            <a:r>
              <a:rPr lang="es-ES" sz="1200" dirty="0">
                <a:solidFill>
                  <a:srgbClr val="00B050"/>
                </a:solidFill>
                <a:latin typeface="Calibri" panose="020F0502020204030204" pitchFamily="34" charset="0"/>
                <a:ea typeface="Calibri" panose="020F0502020204030204" pitchFamily="34" charset="0"/>
                <a:cs typeface="Calibri" panose="020F0502020204030204" pitchFamily="34" charset="0"/>
              </a:rPr>
              <a:t>NOTE : La </a:t>
            </a:r>
            <a:r>
              <a:rPr lang="es-ES" sz="1200" dirty="0" err="1">
                <a:solidFill>
                  <a:srgbClr val="00B050"/>
                </a:solidFill>
                <a:latin typeface="Calibri" panose="020F0502020204030204" pitchFamily="34" charset="0"/>
                <a:ea typeface="Calibri" panose="020F0502020204030204" pitchFamily="34" charset="0"/>
                <a:cs typeface="Calibri" panose="020F0502020204030204" pitchFamily="34" charset="0"/>
              </a:rPr>
              <a:t>contribution</a:t>
            </a:r>
            <a:r>
              <a:rPr lang="es-ES" sz="1200" dirty="0">
                <a:solidFill>
                  <a:srgbClr val="00B050"/>
                </a:solidFill>
                <a:latin typeface="Calibri" panose="020F0502020204030204" pitchFamily="34" charset="0"/>
                <a:ea typeface="Calibri" panose="020F0502020204030204" pitchFamily="34" charset="0"/>
                <a:cs typeface="Calibri" panose="020F0502020204030204" pitchFamily="34" charset="0"/>
              </a:rPr>
              <a:t> en </a:t>
            </a:r>
            <a:r>
              <a:rPr lang="es-ES" sz="1200" dirty="0" err="1">
                <a:solidFill>
                  <a:srgbClr val="00B050"/>
                </a:solidFill>
                <a:latin typeface="Calibri" panose="020F0502020204030204" pitchFamily="34" charset="0"/>
                <a:ea typeface="Calibri" panose="020F0502020204030204" pitchFamily="34" charset="0"/>
                <a:cs typeface="Calibri" panose="020F0502020204030204" pitchFamily="34" charset="0"/>
              </a:rPr>
              <a:t>nature</a:t>
            </a:r>
            <a:r>
              <a:rPr lang="es-ES" sz="1200" dirty="0">
                <a:solidFill>
                  <a:srgbClr val="00B050"/>
                </a:solidFill>
                <a:latin typeface="Calibri" panose="020F0502020204030204" pitchFamily="34" charset="0"/>
                <a:ea typeface="Calibri" panose="020F0502020204030204" pitchFamily="34" charset="0"/>
                <a:cs typeface="Calibri" panose="020F0502020204030204" pitchFamily="34" charset="0"/>
              </a:rPr>
              <a:t> (mise à </a:t>
            </a:r>
            <a:r>
              <a:rPr lang="es-ES" sz="1200" dirty="0" err="1">
                <a:solidFill>
                  <a:srgbClr val="00B050"/>
                </a:solidFill>
                <a:latin typeface="Calibri" panose="020F0502020204030204" pitchFamily="34" charset="0"/>
                <a:ea typeface="Calibri" panose="020F0502020204030204" pitchFamily="34" charset="0"/>
                <a:cs typeface="Calibri" panose="020F0502020204030204" pitchFamily="34" charset="0"/>
              </a:rPr>
              <a:t>disposition</a:t>
            </a:r>
            <a:r>
              <a:rPr lang="es-ES" sz="1200" dirty="0">
                <a:solidFill>
                  <a:srgbClr val="00B050"/>
                </a:solidFill>
                <a:latin typeface="Calibri" panose="020F0502020204030204" pitchFamily="34" charset="0"/>
                <a:ea typeface="Calibri" panose="020F0502020204030204" pitchFamily="34" charset="0"/>
                <a:cs typeface="Calibri" panose="020F0502020204030204" pitchFamily="34" charset="0"/>
              </a:rPr>
              <a:t> du </a:t>
            </a:r>
            <a:r>
              <a:rPr lang="es-ES" sz="1200" dirty="0" err="1">
                <a:solidFill>
                  <a:srgbClr val="00B050"/>
                </a:solidFill>
                <a:latin typeface="Calibri" panose="020F0502020204030204" pitchFamily="34" charset="0"/>
                <a:ea typeface="Calibri" panose="020F0502020204030204" pitchFamily="34" charset="0"/>
                <a:cs typeface="Calibri" panose="020F0502020204030204" pitchFamily="34" charset="0"/>
              </a:rPr>
              <a:t>personnel</a:t>
            </a:r>
            <a:r>
              <a:rPr lang="es-ES" sz="1200" dirty="0">
                <a:solidFill>
                  <a:srgbClr val="00B050"/>
                </a:solidFill>
                <a:latin typeface="Calibri" panose="020F0502020204030204" pitchFamily="34" charset="0"/>
                <a:ea typeface="Calibri" panose="020F0502020204030204" pitchFamily="34" charset="0"/>
                <a:cs typeface="Calibri" panose="020F0502020204030204" pitchFamily="34" charset="0"/>
              </a:rPr>
              <a:t>), en plus </a:t>
            </a:r>
            <a:r>
              <a:rPr lang="es-ES" sz="1200" dirty="0" err="1">
                <a:solidFill>
                  <a:srgbClr val="00B050"/>
                </a:solidFill>
                <a:latin typeface="Calibri" panose="020F0502020204030204" pitchFamily="34" charset="0"/>
                <a:ea typeface="Calibri" panose="020F0502020204030204" pitchFamily="34" charset="0"/>
                <a:cs typeface="Calibri" panose="020F0502020204030204" pitchFamily="34" charset="0"/>
              </a:rPr>
              <a:t>d’être</a:t>
            </a:r>
            <a:r>
              <a:rPr lang="es-ES" sz="12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s-ES" sz="1200" dirty="0" err="1">
                <a:solidFill>
                  <a:srgbClr val="00B050"/>
                </a:solidFill>
                <a:latin typeface="Calibri" panose="020F0502020204030204" pitchFamily="34" charset="0"/>
                <a:ea typeface="Calibri" panose="020F0502020204030204" pitchFamily="34" charset="0"/>
                <a:cs typeface="Calibri" panose="020F0502020204030204" pitchFamily="34" charset="0"/>
              </a:rPr>
              <a:t>presentée</a:t>
            </a:r>
            <a:r>
              <a:rPr lang="es-ES" sz="12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s-ES" sz="1200" dirty="0" err="1">
                <a:solidFill>
                  <a:srgbClr val="00B050"/>
                </a:solidFill>
                <a:latin typeface="Calibri" panose="020F0502020204030204" pitchFamily="34" charset="0"/>
                <a:ea typeface="Calibri" panose="020F0502020204030204" pitchFamily="34" charset="0"/>
                <a:cs typeface="Calibri" panose="020F0502020204030204" pitchFamily="34" charset="0"/>
              </a:rPr>
              <a:t>comme</a:t>
            </a:r>
            <a:r>
              <a:rPr lang="es-ES" sz="1200" dirty="0">
                <a:solidFill>
                  <a:srgbClr val="00B050"/>
                </a:solidFill>
                <a:latin typeface="Calibri" panose="020F0502020204030204" pitchFamily="34" charset="0"/>
                <a:ea typeface="Calibri" panose="020F0502020204030204" pitchFamily="34" charset="0"/>
                <a:cs typeface="Calibri" panose="020F0502020204030204" pitchFamily="34" charset="0"/>
              </a:rPr>
              <a:t> une </a:t>
            </a:r>
            <a:r>
              <a:rPr lang="es-ES" sz="1200" dirty="0" err="1">
                <a:solidFill>
                  <a:srgbClr val="00B050"/>
                </a:solidFill>
                <a:latin typeface="Calibri" panose="020F0502020204030204" pitchFamily="34" charset="0"/>
                <a:ea typeface="Calibri" panose="020F0502020204030204" pitchFamily="34" charset="0"/>
                <a:cs typeface="Calibri" panose="020F0502020204030204" pitchFamily="34" charset="0"/>
              </a:rPr>
              <a:t>dépense</a:t>
            </a:r>
            <a:r>
              <a:rPr lang="es-ES" sz="1200" dirty="0">
                <a:solidFill>
                  <a:srgbClr val="00B050"/>
                </a:solidFill>
                <a:latin typeface="Calibri" panose="020F0502020204030204" pitchFamily="34" charset="0"/>
                <a:ea typeface="Calibri" panose="020F0502020204030204" pitchFamily="34" charset="0"/>
                <a:cs typeface="Calibri" panose="020F0502020204030204" pitchFamily="34" charset="0"/>
              </a:rPr>
              <a:t> de </a:t>
            </a:r>
            <a:r>
              <a:rPr lang="es-ES" sz="1200" dirty="0" err="1">
                <a:solidFill>
                  <a:srgbClr val="00B050"/>
                </a:solidFill>
                <a:latin typeface="Calibri" panose="020F0502020204030204" pitchFamily="34" charset="0"/>
                <a:ea typeface="Calibri" panose="020F0502020204030204" pitchFamily="34" charset="0"/>
                <a:cs typeface="Calibri" panose="020F0502020204030204" pitchFamily="34" charset="0"/>
              </a:rPr>
              <a:t>frais</a:t>
            </a:r>
            <a:r>
              <a:rPr lang="es-ES" sz="1200" dirty="0">
                <a:solidFill>
                  <a:srgbClr val="00B050"/>
                </a:solidFill>
                <a:latin typeface="Calibri" panose="020F0502020204030204" pitchFamily="34" charset="0"/>
                <a:ea typeface="Calibri" panose="020F0502020204030204" pitchFamily="34" charset="0"/>
                <a:cs typeface="Calibri" panose="020F0502020204030204" pitchFamily="34" charset="0"/>
              </a:rPr>
              <a:t> de </a:t>
            </a:r>
            <a:r>
              <a:rPr lang="es-ES" sz="1200" dirty="0" err="1">
                <a:solidFill>
                  <a:srgbClr val="00B050"/>
                </a:solidFill>
                <a:latin typeface="Calibri" panose="020F0502020204030204" pitchFamily="34" charset="0"/>
                <a:ea typeface="Calibri" panose="020F0502020204030204" pitchFamily="34" charset="0"/>
                <a:cs typeface="Calibri" panose="020F0502020204030204" pitchFamily="34" charset="0"/>
              </a:rPr>
              <a:t>personnel</a:t>
            </a:r>
            <a:r>
              <a:rPr lang="es-ES" sz="1200" dirty="0">
                <a:solidFill>
                  <a:srgbClr val="00B050"/>
                </a:solidFill>
                <a:latin typeface="Calibri" panose="020F0502020204030204" pitchFamily="34" charset="0"/>
                <a:ea typeface="Calibri" panose="020F0502020204030204" pitchFamily="34" charset="0"/>
                <a:cs typeface="Calibri" panose="020F0502020204030204" pitchFamily="34" charset="0"/>
              </a:rPr>
              <a:t>, elle </a:t>
            </a:r>
            <a:r>
              <a:rPr lang="es-ES" sz="1200" dirty="0" err="1">
                <a:solidFill>
                  <a:srgbClr val="00B050"/>
                </a:solidFill>
                <a:latin typeface="Calibri" panose="020F0502020204030204" pitchFamily="34" charset="0"/>
                <a:ea typeface="Calibri" panose="020F0502020204030204" pitchFamily="34" charset="0"/>
                <a:cs typeface="Calibri" panose="020F0502020204030204" pitchFamily="34" charset="0"/>
              </a:rPr>
              <a:t>doit</a:t>
            </a:r>
            <a:r>
              <a:rPr lang="es-ES" sz="12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s-ES" sz="1200" dirty="0" err="1">
                <a:solidFill>
                  <a:srgbClr val="00B050"/>
                </a:solidFill>
                <a:latin typeface="Calibri" panose="020F0502020204030204" pitchFamily="34" charset="0"/>
                <a:ea typeface="Calibri" panose="020F0502020204030204" pitchFamily="34" charset="0"/>
                <a:cs typeface="Calibri" panose="020F0502020204030204" pitchFamily="34" charset="0"/>
              </a:rPr>
              <a:t>aussi</a:t>
            </a:r>
            <a:r>
              <a:rPr lang="es-ES" sz="12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s-ES" sz="1200" dirty="0" err="1">
                <a:solidFill>
                  <a:srgbClr val="00B050"/>
                </a:solidFill>
                <a:latin typeface="Calibri" panose="020F0502020204030204" pitchFamily="34" charset="0"/>
                <a:ea typeface="Calibri" panose="020F0502020204030204" pitchFamily="34" charset="0"/>
                <a:cs typeface="Calibri" panose="020F0502020204030204" pitchFamily="34" charset="0"/>
              </a:rPr>
              <a:t>être</a:t>
            </a:r>
            <a:r>
              <a:rPr lang="es-ES" sz="12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s-ES" sz="1200" dirty="0" err="1">
                <a:solidFill>
                  <a:srgbClr val="00B050"/>
                </a:solidFill>
                <a:latin typeface="Calibri" panose="020F0502020204030204" pitchFamily="34" charset="0"/>
                <a:ea typeface="Calibri" panose="020F0502020204030204" pitchFamily="34" charset="0"/>
                <a:cs typeface="Calibri" panose="020F0502020204030204" pitchFamily="34" charset="0"/>
              </a:rPr>
              <a:t>enregistrée</a:t>
            </a:r>
            <a:r>
              <a:rPr lang="es-ES" sz="12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s-ES" sz="1200" dirty="0" err="1">
                <a:solidFill>
                  <a:srgbClr val="00B050"/>
                </a:solidFill>
                <a:latin typeface="Calibri" panose="020F0502020204030204" pitchFamily="34" charset="0"/>
                <a:ea typeface="Calibri" panose="020F0502020204030204" pitchFamily="34" charset="0"/>
                <a:cs typeface="Calibri" panose="020F0502020204030204" pitchFamily="34" charset="0"/>
              </a:rPr>
              <a:t>comme</a:t>
            </a:r>
            <a:r>
              <a:rPr lang="es-ES" sz="1200" dirty="0">
                <a:solidFill>
                  <a:srgbClr val="00B050"/>
                </a:solidFill>
                <a:latin typeface="Calibri" panose="020F0502020204030204" pitchFamily="34" charset="0"/>
                <a:ea typeface="Calibri" panose="020F0502020204030204" pitchFamily="34" charset="0"/>
                <a:cs typeface="Calibri" panose="020F0502020204030204" pitchFamily="34" charset="0"/>
              </a:rPr>
              <a:t> un </a:t>
            </a:r>
            <a:r>
              <a:rPr lang="es-ES" sz="1200" dirty="0" err="1">
                <a:solidFill>
                  <a:srgbClr val="00B050"/>
                </a:solidFill>
                <a:latin typeface="Calibri" panose="020F0502020204030204" pitchFamily="34" charset="0"/>
                <a:ea typeface="Calibri" panose="020F0502020204030204" pitchFamily="34" charset="0"/>
                <a:cs typeface="Calibri" panose="020F0502020204030204" pitchFamily="34" charset="0"/>
              </a:rPr>
              <a:t>cofinancement</a:t>
            </a:r>
            <a:r>
              <a:rPr lang="es-ES" sz="1200" dirty="0">
                <a:solidFill>
                  <a:srgbClr val="00B050"/>
                </a:solidFill>
                <a:latin typeface="Calibri" panose="020F0502020204030204" pitchFamily="34" charset="0"/>
                <a:ea typeface="Calibri" panose="020F0502020204030204" pitchFamily="34" charset="0"/>
                <a:cs typeface="Calibri" panose="020F0502020204030204" pitchFamily="34" charset="0"/>
              </a:rPr>
              <a:t>.</a:t>
            </a:r>
            <a:endParaRPr lang="es-ES" sz="1200" dirty="0">
              <a:solidFill>
                <a:srgbClr val="00B050"/>
              </a:solidFill>
              <a:latin typeface="Arial"/>
              <a:cs typeface="Arial"/>
            </a:endParaRPr>
          </a:p>
          <a:p>
            <a:pPr>
              <a:spcBef>
                <a:spcPts val="20"/>
              </a:spcBef>
            </a:pPr>
            <a:endParaRPr lang="es-ES" sz="1650" dirty="0"/>
          </a:p>
        </p:txBody>
      </p:sp>
      <p:pic>
        <p:nvPicPr>
          <p:cNvPr id="2" name="Imagen 1">
            <a:extLst>
              <a:ext uri="{FF2B5EF4-FFF2-40B4-BE49-F238E27FC236}">
                <a16:creationId xmlns:a16="http://schemas.microsoft.com/office/drawing/2014/main" id="{61B48BFD-AFDA-41FA-AA85-ADAE70E96978}"/>
              </a:ext>
            </a:extLst>
          </p:cNvPr>
          <p:cNvPicPr>
            <a:picLocks noChangeAspect="1"/>
          </p:cNvPicPr>
          <p:nvPr/>
        </p:nvPicPr>
        <p:blipFill>
          <a:blip r:embed="rId2"/>
          <a:stretch>
            <a:fillRect/>
          </a:stretch>
        </p:blipFill>
        <p:spPr>
          <a:xfrm>
            <a:off x="5638533" y="1206361"/>
            <a:ext cx="1851937" cy="336716"/>
          </a:xfrm>
          <a:prstGeom prst="rect">
            <a:avLst/>
          </a:prstGeom>
        </p:spPr>
      </p:pic>
      <p:pic>
        <p:nvPicPr>
          <p:cNvPr id="6" name="Imagen 5">
            <a:extLst>
              <a:ext uri="{FF2B5EF4-FFF2-40B4-BE49-F238E27FC236}">
                <a16:creationId xmlns:a16="http://schemas.microsoft.com/office/drawing/2014/main" id="{C1112126-5C32-41AC-8C83-6A3B77821C8B}"/>
              </a:ext>
            </a:extLst>
          </p:cNvPr>
          <p:cNvPicPr>
            <a:picLocks noChangeAspect="1"/>
          </p:cNvPicPr>
          <p:nvPr/>
        </p:nvPicPr>
        <p:blipFill>
          <a:blip r:embed="rId3"/>
          <a:stretch>
            <a:fillRect/>
          </a:stretch>
        </p:blipFill>
        <p:spPr>
          <a:xfrm>
            <a:off x="822693" y="1706010"/>
            <a:ext cx="7106642" cy="19243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3CB67EF3-A80F-49CA-BBBC-82AE9461D8C4}"/>
              </a:ext>
            </a:extLst>
          </p:cNvPr>
          <p:cNvPicPr>
            <a:picLocks noChangeAspect="1"/>
          </p:cNvPicPr>
          <p:nvPr/>
        </p:nvPicPr>
        <p:blipFill>
          <a:blip r:embed="rId4"/>
          <a:stretch>
            <a:fillRect/>
          </a:stretch>
        </p:blipFill>
        <p:spPr>
          <a:xfrm>
            <a:off x="4201938" y="3203658"/>
            <a:ext cx="7049484" cy="1676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Flecha: a la derecha 16">
            <a:extLst>
              <a:ext uri="{FF2B5EF4-FFF2-40B4-BE49-F238E27FC236}">
                <a16:creationId xmlns:a16="http://schemas.microsoft.com/office/drawing/2014/main" id="{CC1916D6-7979-4BF4-B3C9-0ABF1692D2D7}"/>
              </a:ext>
            </a:extLst>
          </p:cNvPr>
          <p:cNvSpPr/>
          <p:nvPr/>
        </p:nvSpPr>
        <p:spPr>
          <a:xfrm rot="2298352" flipV="1">
            <a:off x="2374479" y="2561710"/>
            <a:ext cx="1855711" cy="174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26">
            <a:extLst>
              <a:ext uri="{FF2B5EF4-FFF2-40B4-BE49-F238E27FC236}">
                <a16:creationId xmlns:a16="http://schemas.microsoft.com/office/drawing/2014/main" id="{F4FBFBCE-0227-4BC2-A6C6-32CB137FB110}"/>
              </a:ext>
            </a:extLst>
          </p:cNvPr>
          <p:cNvSpPr txBox="1">
            <a:spLocks/>
          </p:cNvSpPr>
          <p:nvPr/>
        </p:nvSpPr>
        <p:spPr>
          <a:xfrm>
            <a:off x="168167" y="230512"/>
            <a:ext cx="11581873"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registro de justificantes en SIGEFA / Le registre des </a:t>
            </a:r>
            <a:r>
              <a:rPr lang="es-ES" sz="2400" b="1" dirty="0" err="1">
                <a:solidFill>
                  <a:schemeClr val="bg1"/>
                </a:solidFill>
                <a:latin typeface="+mn-lt"/>
              </a:rPr>
              <a:t>documents</a:t>
            </a:r>
            <a:r>
              <a:rPr lang="es-ES" sz="2400" b="1" dirty="0">
                <a:solidFill>
                  <a:schemeClr val="bg1"/>
                </a:solidFill>
                <a:latin typeface="+mn-lt"/>
              </a:rPr>
              <a:t> </a:t>
            </a:r>
            <a:r>
              <a:rPr lang="es-ES" sz="2400" b="1" dirty="0" err="1">
                <a:solidFill>
                  <a:schemeClr val="bg1"/>
                </a:solidFill>
                <a:latin typeface="+mn-lt"/>
              </a:rPr>
              <a:t>justificatifs</a:t>
            </a:r>
            <a:r>
              <a:rPr lang="es-ES" sz="2400" b="1" dirty="0">
                <a:solidFill>
                  <a:schemeClr val="bg1"/>
                </a:solidFill>
                <a:latin typeface="+mn-lt"/>
              </a:rPr>
              <a:t> </a:t>
            </a:r>
            <a:r>
              <a:rPr lang="es-ES" sz="2400" b="1" dirty="0" err="1">
                <a:solidFill>
                  <a:schemeClr val="bg1"/>
                </a:solidFill>
                <a:latin typeface="+mn-lt"/>
              </a:rPr>
              <a:t>dans</a:t>
            </a:r>
            <a:r>
              <a:rPr lang="es-ES" sz="2400" b="1" dirty="0">
                <a:solidFill>
                  <a:schemeClr val="bg1"/>
                </a:solidFill>
                <a:latin typeface="+mn-lt"/>
              </a:rPr>
              <a:t> SIGEFA</a:t>
            </a:r>
            <a:endParaRPr lang="es-ES" sz="2400" b="1" spc="-10" dirty="0">
              <a:solidFill>
                <a:schemeClr val="bg1"/>
              </a:solidFill>
              <a:latin typeface="+mn-lt"/>
            </a:endParaRPr>
          </a:p>
        </p:txBody>
      </p:sp>
    </p:spTree>
    <p:extLst>
      <p:ext uri="{BB962C8B-B14F-4D97-AF65-F5344CB8AC3E}">
        <p14:creationId xmlns:p14="http://schemas.microsoft.com/office/powerpoint/2010/main" val="1879756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pic>
        <p:nvPicPr>
          <p:cNvPr id="2" name="Imagen 1">
            <a:extLst>
              <a:ext uri="{FF2B5EF4-FFF2-40B4-BE49-F238E27FC236}">
                <a16:creationId xmlns:a16="http://schemas.microsoft.com/office/drawing/2014/main" id="{7B841554-2CA8-42C4-A84E-194E8D0E4282}"/>
              </a:ext>
            </a:extLst>
          </p:cNvPr>
          <p:cNvPicPr>
            <a:picLocks noChangeAspect="1"/>
          </p:cNvPicPr>
          <p:nvPr/>
        </p:nvPicPr>
        <p:blipFill>
          <a:blip r:embed="rId2"/>
          <a:stretch>
            <a:fillRect/>
          </a:stretch>
        </p:blipFill>
        <p:spPr>
          <a:xfrm>
            <a:off x="365493" y="2201706"/>
            <a:ext cx="8716591" cy="752580"/>
          </a:xfrm>
          <a:prstGeom prst="rect">
            <a:avLst/>
          </a:prstGeom>
        </p:spPr>
      </p:pic>
      <p:sp>
        <p:nvSpPr>
          <p:cNvPr id="11" name="object 24">
            <a:extLst>
              <a:ext uri="{FF2B5EF4-FFF2-40B4-BE49-F238E27FC236}">
                <a16:creationId xmlns:a16="http://schemas.microsoft.com/office/drawing/2014/main" id="{D0CFB54D-C2B0-4FD7-BC59-86C0A5873FAB}"/>
              </a:ext>
            </a:extLst>
          </p:cNvPr>
          <p:cNvSpPr txBox="1">
            <a:spLocks/>
          </p:cNvSpPr>
          <p:nvPr/>
        </p:nvSpPr>
        <p:spPr>
          <a:xfrm>
            <a:off x="365493" y="1236841"/>
            <a:ext cx="3749307" cy="636072"/>
          </a:xfrm>
          <a:prstGeom prst="rect">
            <a:avLst/>
          </a:prstGeom>
        </p:spPr>
        <p:txBody>
          <a:bodyPr vert="horz" wrap="square" lIns="0" tIns="12700" rIns="0" bIns="0" rtlCol="0">
            <a:spAutoFit/>
          </a:bodyPr>
          <a:lstStyle>
            <a:lvl1pPr marL="0">
              <a:defRPr sz="20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14984">
              <a:spcBef>
                <a:spcPts val="100"/>
              </a:spcBef>
            </a:pPr>
            <a:r>
              <a:rPr lang="es-ES" sz="2400" dirty="0">
                <a:solidFill>
                  <a:srgbClr val="003399"/>
                </a:solidFill>
                <a:latin typeface="Calibri" panose="020F0502020204030204" pitchFamily="34" charset="0"/>
                <a:ea typeface="Calibri" panose="020F0502020204030204" pitchFamily="34" charset="0"/>
                <a:cs typeface="Calibri" panose="020F0502020204030204" pitchFamily="34" charset="0"/>
              </a:rPr>
              <a:t>6)   Viajes / </a:t>
            </a:r>
            <a:r>
              <a:rPr lang="es-ES" sz="2400" dirty="0" err="1">
                <a:solidFill>
                  <a:srgbClr val="00B050"/>
                </a:solidFill>
                <a:latin typeface="Calibri" panose="020F0502020204030204" pitchFamily="34" charset="0"/>
                <a:ea typeface="Calibri" panose="020F0502020204030204" pitchFamily="34" charset="0"/>
                <a:cs typeface="Calibri" panose="020F0502020204030204" pitchFamily="34" charset="0"/>
              </a:rPr>
              <a:t>Voyage</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a:t>
            </a:r>
            <a:endParaRPr lang="es-ES" sz="2400" dirty="0">
              <a:solidFill>
                <a:srgbClr val="00B050"/>
              </a:solidFill>
              <a:latin typeface="Arial"/>
              <a:cs typeface="Arial"/>
            </a:endParaRPr>
          </a:p>
          <a:p>
            <a:pPr>
              <a:spcBef>
                <a:spcPts val="20"/>
              </a:spcBef>
            </a:pPr>
            <a:endParaRPr lang="es-ES" sz="1650" dirty="0"/>
          </a:p>
        </p:txBody>
      </p:sp>
      <p:sp>
        <p:nvSpPr>
          <p:cNvPr id="14" name="object 24">
            <a:extLst>
              <a:ext uri="{FF2B5EF4-FFF2-40B4-BE49-F238E27FC236}">
                <a16:creationId xmlns:a16="http://schemas.microsoft.com/office/drawing/2014/main" id="{CC7E1A20-36F2-4146-9853-60300BF936DF}"/>
              </a:ext>
            </a:extLst>
          </p:cNvPr>
          <p:cNvSpPr txBox="1">
            <a:spLocks/>
          </p:cNvSpPr>
          <p:nvPr/>
        </p:nvSpPr>
        <p:spPr>
          <a:xfrm>
            <a:off x="540886" y="4025555"/>
            <a:ext cx="11110227" cy="2241639"/>
          </a:xfrm>
          <a:prstGeom prst="rect">
            <a:avLst/>
          </a:prstGeom>
        </p:spPr>
        <p:txBody>
          <a:bodyPr vert="horz" wrap="square" lIns="0" tIns="12700" rIns="0" bIns="0" rtlCol="0">
            <a:spAutoFit/>
          </a:bodyPr>
          <a:lstStyle>
            <a:lvl1pPr marL="0">
              <a:defRPr sz="20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14984">
              <a:spcBef>
                <a:spcPts val="100"/>
              </a:spcBef>
            </a:pPr>
            <a:r>
              <a:rPr lang="es-ES" sz="16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Cada entidad socia debe subir un documento justificativo de la existencia de un viaje. Se recomienda que se haga en la primera declaración. A modo de recordatorio, los gastos de viajes son gastos simplificados (SIGEFA hará el cálculo del 6% a partir del montante de personal declarado). Lo mismo que para los de oficina que ascienden al 15%,  con la diferencia de que para éstos no se solicita justificante.</a:t>
            </a:r>
          </a:p>
          <a:p>
            <a:pPr marL="12700" marR="514984">
              <a:spcBef>
                <a:spcPts val="100"/>
              </a:spcBef>
            </a:pPr>
            <a:r>
              <a:rPr lang="fr-FR" sz="1600" dirty="0">
                <a:solidFill>
                  <a:srgbClr val="00B050"/>
                </a:solidFill>
                <a:latin typeface="Calibri" panose="020F0502020204030204" pitchFamily="34" charset="0"/>
                <a:ea typeface="Calibri" panose="020F0502020204030204" pitchFamily="34" charset="0"/>
                <a:cs typeface="Calibri" panose="020F0502020204030204" pitchFamily="34" charset="0"/>
              </a:rPr>
              <a:t>Chaque entité partenaire doit télécharger un document justificatif prouvant l’existence d’un voyage. Il est recommandé de le faire dès la première déclaration des dépenses.  Pour rappel, ces frais de voyages sont des coûts simplifiés (SIGEFA fera le calcul de 6% sur la base du montant des frais de personnel déclarés). Même cas de figure pour les frais administratifs, à hauteur de 15% des frais de personnel, avec la différence que pour ceux-ci, il n’est pas demandé d’apporter des documents justificatifs.</a:t>
            </a:r>
            <a:endParaRPr lang="es-ES" sz="1650" dirty="0"/>
          </a:p>
        </p:txBody>
      </p:sp>
      <p:sp>
        <p:nvSpPr>
          <p:cNvPr id="7" name="object 26">
            <a:extLst>
              <a:ext uri="{FF2B5EF4-FFF2-40B4-BE49-F238E27FC236}">
                <a16:creationId xmlns:a16="http://schemas.microsoft.com/office/drawing/2014/main" id="{67C6197E-2621-4B9F-922E-95941789ACAD}"/>
              </a:ext>
            </a:extLst>
          </p:cNvPr>
          <p:cNvSpPr txBox="1">
            <a:spLocks/>
          </p:cNvSpPr>
          <p:nvPr/>
        </p:nvSpPr>
        <p:spPr>
          <a:xfrm>
            <a:off x="168167" y="230512"/>
            <a:ext cx="11581873"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registro de justificantes en SIGEFA / Le registre des </a:t>
            </a:r>
            <a:r>
              <a:rPr lang="es-ES" sz="2400" b="1" dirty="0" err="1">
                <a:solidFill>
                  <a:schemeClr val="bg1"/>
                </a:solidFill>
                <a:latin typeface="+mn-lt"/>
              </a:rPr>
              <a:t>documents</a:t>
            </a:r>
            <a:r>
              <a:rPr lang="es-ES" sz="2400" b="1" dirty="0">
                <a:solidFill>
                  <a:schemeClr val="bg1"/>
                </a:solidFill>
                <a:latin typeface="+mn-lt"/>
              </a:rPr>
              <a:t> </a:t>
            </a:r>
            <a:r>
              <a:rPr lang="es-ES" sz="2400" b="1" dirty="0" err="1">
                <a:solidFill>
                  <a:schemeClr val="bg1"/>
                </a:solidFill>
                <a:latin typeface="+mn-lt"/>
              </a:rPr>
              <a:t>justificatifs</a:t>
            </a:r>
            <a:r>
              <a:rPr lang="es-ES" sz="2400" b="1" dirty="0">
                <a:solidFill>
                  <a:schemeClr val="bg1"/>
                </a:solidFill>
                <a:latin typeface="+mn-lt"/>
              </a:rPr>
              <a:t> </a:t>
            </a:r>
            <a:r>
              <a:rPr lang="es-ES" sz="2400" b="1" dirty="0" err="1">
                <a:solidFill>
                  <a:schemeClr val="bg1"/>
                </a:solidFill>
                <a:latin typeface="+mn-lt"/>
              </a:rPr>
              <a:t>dans</a:t>
            </a:r>
            <a:r>
              <a:rPr lang="es-ES" sz="2400" b="1" dirty="0">
                <a:solidFill>
                  <a:schemeClr val="bg1"/>
                </a:solidFill>
                <a:latin typeface="+mn-lt"/>
              </a:rPr>
              <a:t> SIGEFA</a:t>
            </a:r>
            <a:endParaRPr lang="es-ES" sz="2400" b="1" spc="-10" dirty="0">
              <a:solidFill>
                <a:schemeClr val="bg1"/>
              </a:solidFill>
              <a:latin typeface="+mn-lt"/>
            </a:endParaRPr>
          </a:p>
        </p:txBody>
      </p:sp>
    </p:spTree>
    <p:extLst>
      <p:ext uri="{BB962C8B-B14F-4D97-AF65-F5344CB8AC3E}">
        <p14:creationId xmlns:p14="http://schemas.microsoft.com/office/powerpoint/2010/main" val="2804910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12" name="object 26">
            <a:extLst>
              <a:ext uri="{FF2B5EF4-FFF2-40B4-BE49-F238E27FC236}">
                <a16:creationId xmlns:a16="http://schemas.microsoft.com/office/drawing/2014/main" id="{AFBD192C-F9E9-4FC2-BE0A-39D3FA6B1E81}"/>
              </a:ext>
            </a:extLst>
          </p:cNvPr>
          <p:cNvSpPr txBox="1">
            <a:spLocks/>
          </p:cNvSpPr>
          <p:nvPr/>
        </p:nvSpPr>
        <p:spPr>
          <a:xfrm>
            <a:off x="168167" y="230512"/>
            <a:ext cx="8208101"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circuito de gastos / Le </a:t>
            </a:r>
            <a:r>
              <a:rPr lang="es-ES" sz="2400" b="1" dirty="0" err="1">
                <a:solidFill>
                  <a:schemeClr val="bg1"/>
                </a:solidFill>
                <a:latin typeface="+mn-lt"/>
              </a:rPr>
              <a:t>circuit</a:t>
            </a:r>
            <a:r>
              <a:rPr lang="es-ES" sz="2400" b="1" dirty="0">
                <a:solidFill>
                  <a:schemeClr val="bg1"/>
                </a:solidFill>
                <a:latin typeface="+mn-lt"/>
              </a:rPr>
              <a:t> des </a:t>
            </a:r>
            <a:r>
              <a:rPr lang="es-ES" sz="2400" b="1" dirty="0" err="1">
                <a:solidFill>
                  <a:schemeClr val="bg1"/>
                </a:solidFill>
                <a:latin typeface="+mn-lt"/>
              </a:rPr>
              <a:t>dépenses</a:t>
            </a:r>
            <a:endParaRPr lang="es-ES" sz="2400" b="1" spc="-10" dirty="0">
              <a:solidFill>
                <a:schemeClr val="bg1"/>
              </a:solidFill>
              <a:latin typeface="+mn-lt"/>
            </a:endParaRPr>
          </a:p>
        </p:txBody>
      </p:sp>
      <p:sp>
        <p:nvSpPr>
          <p:cNvPr id="6" name="Título 3">
            <a:extLst>
              <a:ext uri="{FF2B5EF4-FFF2-40B4-BE49-F238E27FC236}">
                <a16:creationId xmlns:a16="http://schemas.microsoft.com/office/drawing/2014/main" id="{749DBCDC-9548-41A3-A603-62B6B246407F}"/>
              </a:ext>
            </a:extLst>
          </p:cNvPr>
          <p:cNvSpPr>
            <a:spLocks noGrp="1"/>
          </p:cNvSpPr>
          <p:nvPr>
            <p:ph type="title"/>
          </p:nvPr>
        </p:nvSpPr>
        <p:spPr>
          <a:xfrm>
            <a:off x="513120" y="2744194"/>
            <a:ext cx="10800000" cy="1369612"/>
          </a:xfrm>
        </p:spPr>
        <p:txBody>
          <a:bodyPr>
            <a:normAutofit fontScale="90000"/>
          </a:bodyPr>
          <a:lstStyle/>
          <a:p>
            <a:pPr algn="ctr"/>
            <a:r>
              <a:rPr lang="es-ES" sz="4000" b="1" dirty="0">
                <a:solidFill>
                  <a:srgbClr val="164194"/>
                </a:solidFill>
                <a:latin typeface="Calibri" panose="020F0502020204030204" pitchFamily="34" charset="0"/>
                <a:ea typeface="Calibri" panose="020F0502020204030204" pitchFamily="34" charset="0"/>
                <a:cs typeface="Calibri" panose="020F0502020204030204" pitchFamily="34" charset="0"/>
              </a:rPr>
              <a:t>EL CIRCUITO DE GASTOS</a:t>
            </a:r>
            <a:br>
              <a:rPr lang="es-ES" sz="4000" b="1" dirty="0">
                <a:solidFill>
                  <a:srgbClr val="164194"/>
                </a:solidFill>
                <a:latin typeface="Calibri" panose="020F0502020204030204" pitchFamily="34" charset="0"/>
                <a:ea typeface="Calibri" panose="020F0502020204030204" pitchFamily="34" charset="0"/>
                <a:cs typeface="Calibri" panose="020F0502020204030204" pitchFamily="34" charset="0"/>
              </a:rPr>
            </a:br>
            <a:br>
              <a:rPr lang="es-ES" sz="4000" b="1" dirty="0">
                <a:solidFill>
                  <a:srgbClr val="164194"/>
                </a:solidFill>
                <a:latin typeface="Calibri" panose="020F0502020204030204" pitchFamily="34" charset="0"/>
                <a:ea typeface="Calibri" panose="020F0502020204030204" pitchFamily="34" charset="0"/>
                <a:cs typeface="Calibri" panose="020F0502020204030204" pitchFamily="34" charset="0"/>
              </a:rPr>
            </a:br>
            <a:r>
              <a:rPr lang="es-ES" sz="4000" b="1" dirty="0">
                <a:solidFill>
                  <a:srgbClr val="00B050"/>
                </a:solidFill>
                <a:latin typeface="Calibri" panose="020F0502020204030204" pitchFamily="34" charset="0"/>
                <a:ea typeface="Calibri" panose="020F0502020204030204" pitchFamily="34" charset="0"/>
                <a:cs typeface="Calibri" panose="020F0502020204030204" pitchFamily="34" charset="0"/>
              </a:rPr>
              <a:t>LE CIRCUIT DES DÉPENSES</a:t>
            </a:r>
            <a:br>
              <a:rPr lang="es-ES" sz="4000" b="1" dirty="0">
                <a:solidFill>
                  <a:srgbClr val="164194"/>
                </a:solidFill>
                <a:latin typeface="Calibri" panose="020F0502020204030204" pitchFamily="34" charset="0"/>
                <a:ea typeface="Calibri" panose="020F0502020204030204" pitchFamily="34" charset="0"/>
                <a:cs typeface="Calibri" panose="020F0502020204030204" pitchFamily="34" charset="0"/>
              </a:rPr>
            </a:br>
            <a:endParaRPr lang="es-ES" b="1" dirty="0"/>
          </a:p>
        </p:txBody>
      </p:sp>
    </p:spTree>
    <p:extLst>
      <p:ext uri="{BB962C8B-B14F-4D97-AF65-F5344CB8AC3E}">
        <p14:creationId xmlns:p14="http://schemas.microsoft.com/office/powerpoint/2010/main" val="557259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12" name="object 26">
            <a:extLst>
              <a:ext uri="{FF2B5EF4-FFF2-40B4-BE49-F238E27FC236}">
                <a16:creationId xmlns:a16="http://schemas.microsoft.com/office/drawing/2014/main" id="{AFBD192C-F9E9-4FC2-BE0A-39D3FA6B1E81}"/>
              </a:ext>
            </a:extLst>
          </p:cNvPr>
          <p:cNvSpPr txBox="1">
            <a:spLocks/>
          </p:cNvSpPr>
          <p:nvPr/>
        </p:nvSpPr>
        <p:spPr>
          <a:xfrm>
            <a:off x="168167" y="39434"/>
            <a:ext cx="12023833" cy="76431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spc="-10" dirty="0">
                <a:solidFill>
                  <a:schemeClr val="bg1"/>
                </a:solidFill>
                <a:latin typeface="+mn-lt"/>
              </a:rPr>
              <a:t>Envío de la declaración de gastos en SIGEFA /</a:t>
            </a:r>
          </a:p>
          <a:p>
            <a:pPr marL="12700">
              <a:lnSpc>
                <a:spcPct val="100000"/>
              </a:lnSpc>
              <a:spcBef>
                <a:spcPts val="100"/>
              </a:spcBef>
            </a:pPr>
            <a:r>
              <a:rPr lang="es-ES" sz="2400" b="1" spc="-10" dirty="0" err="1">
                <a:solidFill>
                  <a:schemeClr val="bg1"/>
                </a:solidFill>
                <a:latin typeface="+mn-lt"/>
              </a:rPr>
              <a:t>L’envoi</a:t>
            </a:r>
            <a:r>
              <a:rPr lang="es-ES" sz="2400" b="1" spc="-10" dirty="0">
                <a:solidFill>
                  <a:schemeClr val="bg1"/>
                </a:solidFill>
                <a:latin typeface="+mn-lt"/>
              </a:rPr>
              <a:t> de la </a:t>
            </a:r>
            <a:r>
              <a:rPr lang="es-ES" sz="2400" b="1" spc="-10" dirty="0" err="1">
                <a:solidFill>
                  <a:schemeClr val="bg1"/>
                </a:solidFill>
                <a:latin typeface="+mn-lt"/>
              </a:rPr>
              <a:t>déclaration</a:t>
            </a:r>
            <a:r>
              <a:rPr lang="es-ES" sz="2400" b="1" spc="-10" dirty="0">
                <a:solidFill>
                  <a:schemeClr val="bg1"/>
                </a:solidFill>
                <a:latin typeface="+mn-lt"/>
              </a:rPr>
              <a:t> des </a:t>
            </a:r>
            <a:r>
              <a:rPr lang="es-ES" sz="2400" b="1" spc="-10" dirty="0" err="1">
                <a:solidFill>
                  <a:schemeClr val="bg1"/>
                </a:solidFill>
                <a:latin typeface="+mn-lt"/>
              </a:rPr>
              <a:t>dépenses</a:t>
            </a:r>
            <a:r>
              <a:rPr lang="es-ES" sz="2400" b="1" spc="-10" dirty="0">
                <a:solidFill>
                  <a:schemeClr val="bg1"/>
                </a:solidFill>
                <a:latin typeface="+mn-lt"/>
              </a:rPr>
              <a:t> </a:t>
            </a:r>
            <a:r>
              <a:rPr lang="es-ES" sz="2400" b="1" spc="-10" dirty="0" err="1">
                <a:solidFill>
                  <a:schemeClr val="bg1"/>
                </a:solidFill>
                <a:latin typeface="+mn-lt"/>
              </a:rPr>
              <a:t>dans</a:t>
            </a:r>
            <a:r>
              <a:rPr lang="es-ES" sz="2400" b="1" spc="-10" dirty="0">
                <a:solidFill>
                  <a:schemeClr val="bg1"/>
                </a:solidFill>
                <a:latin typeface="+mn-lt"/>
              </a:rPr>
              <a:t> SIGEFA</a:t>
            </a:r>
          </a:p>
        </p:txBody>
      </p:sp>
      <p:sp>
        <p:nvSpPr>
          <p:cNvPr id="6" name="Título 3">
            <a:extLst>
              <a:ext uri="{FF2B5EF4-FFF2-40B4-BE49-F238E27FC236}">
                <a16:creationId xmlns:a16="http://schemas.microsoft.com/office/drawing/2014/main" id="{749DBCDC-9548-41A3-A603-62B6B246407F}"/>
              </a:ext>
            </a:extLst>
          </p:cNvPr>
          <p:cNvSpPr>
            <a:spLocks noGrp="1"/>
          </p:cNvSpPr>
          <p:nvPr>
            <p:ph type="title"/>
          </p:nvPr>
        </p:nvSpPr>
        <p:spPr>
          <a:xfrm>
            <a:off x="-137160" y="3398520"/>
            <a:ext cx="12344400" cy="1369612"/>
          </a:xfrm>
        </p:spPr>
        <p:txBody>
          <a:bodyPr>
            <a:normAutofit fontScale="90000"/>
          </a:bodyPr>
          <a:lstStyle/>
          <a:p>
            <a:pPr algn="ctr"/>
            <a:r>
              <a:rPr lang="es-ES" sz="4000" b="1" dirty="0">
                <a:solidFill>
                  <a:srgbClr val="164194"/>
                </a:solidFill>
                <a:latin typeface="Calibri" panose="020F0502020204030204" pitchFamily="34" charset="0"/>
                <a:ea typeface="Calibri" panose="020F0502020204030204" pitchFamily="34" charset="0"/>
                <a:cs typeface="Calibri" panose="020F0502020204030204" pitchFamily="34" charset="0"/>
              </a:rPr>
              <a:t>EL ENVÍO DE LA DECLARACIÓN DE GASTOS EN SIGEFA</a:t>
            </a:r>
            <a:br>
              <a:rPr lang="es-ES" sz="4000" b="1" dirty="0">
                <a:solidFill>
                  <a:srgbClr val="164194"/>
                </a:solidFill>
                <a:latin typeface="Calibri" panose="020F0502020204030204" pitchFamily="34" charset="0"/>
                <a:ea typeface="Calibri" panose="020F0502020204030204" pitchFamily="34" charset="0"/>
                <a:cs typeface="Calibri" panose="020F0502020204030204" pitchFamily="34" charset="0"/>
              </a:rPr>
            </a:br>
            <a:br>
              <a:rPr lang="es-ES" sz="4000" b="1" dirty="0">
                <a:solidFill>
                  <a:srgbClr val="164194"/>
                </a:solidFill>
                <a:latin typeface="Calibri" panose="020F0502020204030204" pitchFamily="34" charset="0"/>
                <a:ea typeface="Calibri" panose="020F0502020204030204" pitchFamily="34" charset="0"/>
                <a:cs typeface="Calibri" panose="020F0502020204030204" pitchFamily="34" charset="0"/>
              </a:rPr>
            </a:br>
            <a:r>
              <a:rPr lang="es-ES" sz="4000" b="1" dirty="0">
                <a:solidFill>
                  <a:srgbClr val="00B050"/>
                </a:solidFill>
                <a:latin typeface="Calibri" panose="020F0502020204030204" pitchFamily="34" charset="0"/>
                <a:ea typeface="Calibri" panose="020F0502020204030204" pitchFamily="34" charset="0"/>
                <a:cs typeface="Calibri" panose="020F0502020204030204" pitchFamily="34" charset="0"/>
              </a:rPr>
              <a:t>L’ENVOI DE LA DÉCLARATION DES DÉPENSES DANS SIGEFA</a:t>
            </a:r>
            <a:br>
              <a:rPr lang="es-ES" sz="4000" b="1" dirty="0">
                <a:solidFill>
                  <a:srgbClr val="00B050"/>
                </a:solidFill>
                <a:latin typeface="Calibri" panose="020F0502020204030204" pitchFamily="34" charset="0"/>
                <a:ea typeface="Calibri" panose="020F0502020204030204" pitchFamily="34" charset="0"/>
                <a:cs typeface="Calibri" panose="020F0502020204030204" pitchFamily="34" charset="0"/>
              </a:rPr>
            </a:br>
            <a:br>
              <a:rPr lang="es-ES" sz="4000" b="1" dirty="0">
                <a:solidFill>
                  <a:srgbClr val="164194"/>
                </a:solidFill>
                <a:latin typeface="Calibri" panose="020F0502020204030204" pitchFamily="34" charset="0"/>
                <a:ea typeface="Calibri" panose="020F0502020204030204" pitchFamily="34" charset="0"/>
                <a:cs typeface="Calibri" panose="020F0502020204030204" pitchFamily="34" charset="0"/>
              </a:rPr>
            </a:br>
            <a:endParaRPr lang="es-ES" sz="4000" b="1" dirty="0"/>
          </a:p>
        </p:txBody>
      </p:sp>
    </p:spTree>
    <p:extLst>
      <p:ext uri="{BB962C8B-B14F-4D97-AF65-F5344CB8AC3E}">
        <p14:creationId xmlns:p14="http://schemas.microsoft.com/office/powerpoint/2010/main" val="674876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pic>
        <p:nvPicPr>
          <p:cNvPr id="4" name="Imagen 3">
            <a:extLst>
              <a:ext uri="{FF2B5EF4-FFF2-40B4-BE49-F238E27FC236}">
                <a16:creationId xmlns:a16="http://schemas.microsoft.com/office/drawing/2014/main" id="{986338C9-FC0E-44FB-82D7-124FD19CD319}"/>
              </a:ext>
            </a:extLst>
          </p:cNvPr>
          <p:cNvPicPr>
            <a:picLocks noChangeAspect="1"/>
          </p:cNvPicPr>
          <p:nvPr/>
        </p:nvPicPr>
        <p:blipFill>
          <a:blip r:embed="rId2"/>
          <a:stretch>
            <a:fillRect/>
          </a:stretch>
        </p:blipFill>
        <p:spPr>
          <a:xfrm>
            <a:off x="245637" y="1136150"/>
            <a:ext cx="5430008" cy="485843"/>
          </a:xfrm>
          <a:prstGeom prst="rect">
            <a:avLst/>
          </a:prstGeom>
        </p:spPr>
      </p:pic>
      <p:pic>
        <p:nvPicPr>
          <p:cNvPr id="6" name="Imagen 5">
            <a:extLst>
              <a:ext uri="{FF2B5EF4-FFF2-40B4-BE49-F238E27FC236}">
                <a16:creationId xmlns:a16="http://schemas.microsoft.com/office/drawing/2014/main" id="{FC18E91F-FB87-4BB2-B6E3-F78AACE80CC3}"/>
              </a:ext>
            </a:extLst>
          </p:cNvPr>
          <p:cNvPicPr>
            <a:picLocks noChangeAspect="1"/>
          </p:cNvPicPr>
          <p:nvPr/>
        </p:nvPicPr>
        <p:blipFill>
          <a:blip r:embed="rId3"/>
          <a:stretch>
            <a:fillRect/>
          </a:stretch>
        </p:blipFill>
        <p:spPr>
          <a:xfrm>
            <a:off x="245637" y="1903234"/>
            <a:ext cx="1867161" cy="276264"/>
          </a:xfrm>
          <a:prstGeom prst="rect">
            <a:avLst/>
          </a:prstGeom>
        </p:spPr>
      </p:pic>
      <p:pic>
        <p:nvPicPr>
          <p:cNvPr id="11" name="Imagen 10">
            <a:extLst>
              <a:ext uri="{FF2B5EF4-FFF2-40B4-BE49-F238E27FC236}">
                <a16:creationId xmlns:a16="http://schemas.microsoft.com/office/drawing/2014/main" id="{D60F36A7-DEC1-48ED-B624-1857A6D58AD2}"/>
              </a:ext>
            </a:extLst>
          </p:cNvPr>
          <p:cNvPicPr>
            <a:picLocks noChangeAspect="1"/>
          </p:cNvPicPr>
          <p:nvPr/>
        </p:nvPicPr>
        <p:blipFill>
          <a:blip r:embed="rId4"/>
          <a:stretch>
            <a:fillRect/>
          </a:stretch>
        </p:blipFill>
        <p:spPr>
          <a:xfrm>
            <a:off x="168167" y="2448897"/>
            <a:ext cx="6982799" cy="2524477"/>
          </a:xfrm>
          <a:prstGeom prst="rect">
            <a:avLst/>
          </a:prstGeom>
        </p:spPr>
      </p:pic>
      <p:pic>
        <p:nvPicPr>
          <p:cNvPr id="12" name="Imagen 11">
            <a:extLst>
              <a:ext uri="{FF2B5EF4-FFF2-40B4-BE49-F238E27FC236}">
                <a16:creationId xmlns:a16="http://schemas.microsoft.com/office/drawing/2014/main" id="{042D7E9A-43F1-47C3-B511-E25129EAC58C}"/>
              </a:ext>
            </a:extLst>
          </p:cNvPr>
          <p:cNvPicPr>
            <a:picLocks noChangeAspect="1"/>
          </p:cNvPicPr>
          <p:nvPr/>
        </p:nvPicPr>
        <p:blipFill>
          <a:blip r:embed="rId5"/>
          <a:stretch>
            <a:fillRect/>
          </a:stretch>
        </p:blipFill>
        <p:spPr>
          <a:xfrm>
            <a:off x="6096000" y="3939767"/>
            <a:ext cx="5106113" cy="2067213"/>
          </a:xfrm>
          <a:prstGeom prst="rect">
            <a:avLst/>
          </a:prstGeom>
        </p:spPr>
      </p:pic>
      <p:sp>
        <p:nvSpPr>
          <p:cNvPr id="10" name="object 26">
            <a:extLst>
              <a:ext uri="{FF2B5EF4-FFF2-40B4-BE49-F238E27FC236}">
                <a16:creationId xmlns:a16="http://schemas.microsoft.com/office/drawing/2014/main" id="{7CB4F745-FCA8-450C-AABC-C28460267D2A}"/>
              </a:ext>
            </a:extLst>
          </p:cNvPr>
          <p:cNvSpPr txBox="1">
            <a:spLocks/>
          </p:cNvSpPr>
          <p:nvPr/>
        </p:nvSpPr>
        <p:spPr>
          <a:xfrm>
            <a:off x="168167" y="39434"/>
            <a:ext cx="12023833" cy="76431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spc="-10" dirty="0">
                <a:solidFill>
                  <a:schemeClr val="bg1"/>
                </a:solidFill>
                <a:latin typeface="+mn-lt"/>
              </a:rPr>
              <a:t>Envío de la declaración de gastos en SIGEFA /</a:t>
            </a:r>
          </a:p>
          <a:p>
            <a:pPr marL="12700">
              <a:lnSpc>
                <a:spcPct val="100000"/>
              </a:lnSpc>
              <a:spcBef>
                <a:spcPts val="100"/>
              </a:spcBef>
            </a:pPr>
            <a:r>
              <a:rPr lang="es-ES" sz="2400" b="1" spc="-10" dirty="0" err="1">
                <a:solidFill>
                  <a:schemeClr val="bg1"/>
                </a:solidFill>
                <a:latin typeface="+mn-lt"/>
              </a:rPr>
              <a:t>L’envoi</a:t>
            </a:r>
            <a:r>
              <a:rPr lang="es-ES" sz="2400" b="1" spc="-10" dirty="0">
                <a:solidFill>
                  <a:schemeClr val="bg1"/>
                </a:solidFill>
                <a:latin typeface="+mn-lt"/>
              </a:rPr>
              <a:t> de la </a:t>
            </a:r>
            <a:r>
              <a:rPr lang="es-ES" sz="2400" b="1" spc="-10" dirty="0" err="1">
                <a:solidFill>
                  <a:schemeClr val="bg1"/>
                </a:solidFill>
                <a:latin typeface="+mn-lt"/>
              </a:rPr>
              <a:t>déclaration</a:t>
            </a:r>
            <a:r>
              <a:rPr lang="es-ES" sz="2400" b="1" spc="-10" dirty="0">
                <a:solidFill>
                  <a:schemeClr val="bg1"/>
                </a:solidFill>
                <a:latin typeface="+mn-lt"/>
              </a:rPr>
              <a:t> des </a:t>
            </a:r>
            <a:r>
              <a:rPr lang="es-ES" sz="2400" b="1" spc="-10" dirty="0" err="1">
                <a:solidFill>
                  <a:schemeClr val="bg1"/>
                </a:solidFill>
                <a:latin typeface="+mn-lt"/>
              </a:rPr>
              <a:t>dépenses</a:t>
            </a:r>
            <a:r>
              <a:rPr lang="es-ES" sz="2400" b="1" spc="-10" dirty="0">
                <a:solidFill>
                  <a:schemeClr val="bg1"/>
                </a:solidFill>
                <a:latin typeface="+mn-lt"/>
              </a:rPr>
              <a:t> </a:t>
            </a:r>
            <a:r>
              <a:rPr lang="es-ES" sz="2400" b="1" spc="-10" dirty="0" err="1">
                <a:solidFill>
                  <a:schemeClr val="bg1"/>
                </a:solidFill>
                <a:latin typeface="+mn-lt"/>
              </a:rPr>
              <a:t>dans</a:t>
            </a:r>
            <a:r>
              <a:rPr lang="es-ES" sz="2400" b="1" spc="-10" dirty="0">
                <a:solidFill>
                  <a:schemeClr val="bg1"/>
                </a:solidFill>
                <a:latin typeface="+mn-lt"/>
              </a:rPr>
              <a:t> SIGEFA</a:t>
            </a:r>
          </a:p>
        </p:txBody>
      </p:sp>
    </p:spTree>
    <p:extLst>
      <p:ext uri="{BB962C8B-B14F-4D97-AF65-F5344CB8AC3E}">
        <p14:creationId xmlns:p14="http://schemas.microsoft.com/office/powerpoint/2010/main" val="1276316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pic>
        <p:nvPicPr>
          <p:cNvPr id="3" name="Imagen 2">
            <a:extLst>
              <a:ext uri="{FF2B5EF4-FFF2-40B4-BE49-F238E27FC236}">
                <a16:creationId xmlns:a16="http://schemas.microsoft.com/office/drawing/2014/main" id="{D7F4BE8A-F67E-4CCF-8A81-E3645166E1FB}"/>
              </a:ext>
            </a:extLst>
          </p:cNvPr>
          <p:cNvPicPr>
            <a:picLocks noChangeAspect="1"/>
          </p:cNvPicPr>
          <p:nvPr/>
        </p:nvPicPr>
        <p:blipFill>
          <a:blip r:embed="rId2"/>
          <a:stretch>
            <a:fillRect/>
          </a:stretch>
        </p:blipFill>
        <p:spPr>
          <a:xfrm>
            <a:off x="415743" y="1148426"/>
            <a:ext cx="7154273" cy="4134427"/>
          </a:xfrm>
          <a:prstGeom prst="rect">
            <a:avLst/>
          </a:prstGeom>
        </p:spPr>
      </p:pic>
      <p:pic>
        <p:nvPicPr>
          <p:cNvPr id="7" name="Imagen 6">
            <a:extLst>
              <a:ext uri="{FF2B5EF4-FFF2-40B4-BE49-F238E27FC236}">
                <a16:creationId xmlns:a16="http://schemas.microsoft.com/office/drawing/2014/main" id="{3E455733-A754-4D3A-AC96-FC5F52565BC7}"/>
              </a:ext>
            </a:extLst>
          </p:cNvPr>
          <p:cNvPicPr>
            <a:picLocks noChangeAspect="1"/>
          </p:cNvPicPr>
          <p:nvPr/>
        </p:nvPicPr>
        <p:blipFill>
          <a:blip r:embed="rId3"/>
          <a:stretch>
            <a:fillRect/>
          </a:stretch>
        </p:blipFill>
        <p:spPr>
          <a:xfrm>
            <a:off x="5623560" y="3147859"/>
            <a:ext cx="6431280" cy="2779694"/>
          </a:xfrm>
          <a:prstGeom prst="rect">
            <a:avLst/>
          </a:prstGeom>
        </p:spPr>
      </p:pic>
      <p:sp>
        <p:nvSpPr>
          <p:cNvPr id="8" name="object 26">
            <a:extLst>
              <a:ext uri="{FF2B5EF4-FFF2-40B4-BE49-F238E27FC236}">
                <a16:creationId xmlns:a16="http://schemas.microsoft.com/office/drawing/2014/main" id="{CFD2F05C-C210-4130-8D38-EFDAB8D278C5}"/>
              </a:ext>
            </a:extLst>
          </p:cNvPr>
          <p:cNvSpPr txBox="1">
            <a:spLocks/>
          </p:cNvSpPr>
          <p:nvPr/>
        </p:nvSpPr>
        <p:spPr>
          <a:xfrm>
            <a:off x="168167" y="39434"/>
            <a:ext cx="12023833" cy="76431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spc="-10" dirty="0">
                <a:solidFill>
                  <a:schemeClr val="bg1"/>
                </a:solidFill>
                <a:latin typeface="+mn-lt"/>
              </a:rPr>
              <a:t>Envío de la declaración de gastos en SIGEFA /</a:t>
            </a:r>
          </a:p>
          <a:p>
            <a:pPr marL="12700">
              <a:lnSpc>
                <a:spcPct val="100000"/>
              </a:lnSpc>
              <a:spcBef>
                <a:spcPts val="100"/>
              </a:spcBef>
            </a:pPr>
            <a:r>
              <a:rPr lang="es-ES" sz="2400" b="1" spc="-10" dirty="0" err="1">
                <a:solidFill>
                  <a:schemeClr val="bg1"/>
                </a:solidFill>
                <a:latin typeface="+mn-lt"/>
              </a:rPr>
              <a:t>L’envoi</a:t>
            </a:r>
            <a:r>
              <a:rPr lang="es-ES" sz="2400" b="1" spc="-10" dirty="0">
                <a:solidFill>
                  <a:schemeClr val="bg1"/>
                </a:solidFill>
                <a:latin typeface="+mn-lt"/>
              </a:rPr>
              <a:t> de la </a:t>
            </a:r>
            <a:r>
              <a:rPr lang="es-ES" sz="2400" b="1" spc="-10" dirty="0" err="1">
                <a:solidFill>
                  <a:schemeClr val="bg1"/>
                </a:solidFill>
                <a:latin typeface="+mn-lt"/>
              </a:rPr>
              <a:t>déclaration</a:t>
            </a:r>
            <a:r>
              <a:rPr lang="es-ES" sz="2400" b="1" spc="-10" dirty="0">
                <a:solidFill>
                  <a:schemeClr val="bg1"/>
                </a:solidFill>
                <a:latin typeface="+mn-lt"/>
              </a:rPr>
              <a:t> des </a:t>
            </a:r>
            <a:r>
              <a:rPr lang="es-ES" sz="2400" b="1" spc="-10" dirty="0" err="1">
                <a:solidFill>
                  <a:schemeClr val="bg1"/>
                </a:solidFill>
                <a:latin typeface="+mn-lt"/>
              </a:rPr>
              <a:t>dépenses</a:t>
            </a:r>
            <a:r>
              <a:rPr lang="es-ES" sz="2400" b="1" spc="-10" dirty="0">
                <a:solidFill>
                  <a:schemeClr val="bg1"/>
                </a:solidFill>
                <a:latin typeface="+mn-lt"/>
              </a:rPr>
              <a:t> </a:t>
            </a:r>
            <a:r>
              <a:rPr lang="es-ES" sz="2400" b="1" spc="-10" dirty="0" err="1">
                <a:solidFill>
                  <a:schemeClr val="bg1"/>
                </a:solidFill>
                <a:latin typeface="+mn-lt"/>
              </a:rPr>
              <a:t>dans</a:t>
            </a:r>
            <a:r>
              <a:rPr lang="es-ES" sz="2400" b="1" spc="-10" dirty="0">
                <a:solidFill>
                  <a:schemeClr val="bg1"/>
                </a:solidFill>
                <a:latin typeface="+mn-lt"/>
              </a:rPr>
              <a:t> SIGEFA</a:t>
            </a:r>
          </a:p>
        </p:txBody>
      </p:sp>
    </p:spTree>
    <p:extLst>
      <p:ext uri="{BB962C8B-B14F-4D97-AF65-F5344CB8AC3E}">
        <p14:creationId xmlns:p14="http://schemas.microsoft.com/office/powerpoint/2010/main" val="3340806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pic>
        <p:nvPicPr>
          <p:cNvPr id="4" name="Imagen 3">
            <a:extLst>
              <a:ext uri="{FF2B5EF4-FFF2-40B4-BE49-F238E27FC236}">
                <a16:creationId xmlns:a16="http://schemas.microsoft.com/office/drawing/2014/main" id="{04DBFFFC-D809-427B-8E71-9CBA38B6FB85}"/>
              </a:ext>
            </a:extLst>
          </p:cNvPr>
          <p:cNvPicPr>
            <a:picLocks noChangeAspect="1"/>
          </p:cNvPicPr>
          <p:nvPr/>
        </p:nvPicPr>
        <p:blipFill>
          <a:blip r:embed="rId2"/>
          <a:stretch>
            <a:fillRect/>
          </a:stretch>
        </p:blipFill>
        <p:spPr>
          <a:xfrm>
            <a:off x="504518" y="2204888"/>
            <a:ext cx="2200582" cy="2143424"/>
          </a:xfrm>
          <a:prstGeom prst="rect">
            <a:avLst/>
          </a:prstGeom>
        </p:spPr>
      </p:pic>
      <p:sp>
        <p:nvSpPr>
          <p:cNvPr id="8" name="Elipse 7">
            <a:extLst>
              <a:ext uri="{FF2B5EF4-FFF2-40B4-BE49-F238E27FC236}">
                <a16:creationId xmlns:a16="http://schemas.microsoft.com/office/drawing/2014/main" id="{103D9976-950D-45C3-8A53-0E46D6C04498}"/>
              </a:ext>
            </a:extLst>
          </p:cNvPr>
          <p:cNvSpPr/>
          <p:nvPr/>
        </p:nvSpPr>
        <p:spPr>
          <a:xfrm>
            <a:off x="230461" y="2316481"/>
            <a:ext cx="548113" cy="518159"/>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pic>
        <p:nvPicPr>
          <p:cNvPr id="5" name="Imagen 4">
            <a:extLst>
              <a:ext uri="{FF2B5EF4-FFF2-40B4-BE49-F238E27FC236}">
                <a16:creationId xmlns:a16="http://schemas.microsoft.com/office/drawing/2014/main" id="{507DA29C-A261-4217-AFE4-670DE4045AC7}"/>
              </a:ext>
            </a:extLst>
          </p:cNvPr>
          <p:cNvPicPr>
            <a:picLocks noChangeAspect="1"/>
          </p:cNvPicPr>
          <p:nvPr/>
        </p:nvPicPr>
        <p:blipFill>
          <a:blip r:embed="rId3"/>
          <a:stretch>
            <a:fillRect/>
          </a:stretch>
        </p:blipFill>
        <p:spPr>
          <a:xfrm>
            <a:off x="2854987" y="1092176"/>
            <a:ext cx="8707065" cy="4887007"/>
          </a:xfrm>
          <a:prstGeom prst="rect">
            <a:avLst/>
          </a:prstGeom>
        </p:spPr>
      </p:pic>
      <p:sp>
        <p:nvSpPr>
          <p:cNvPr id="7" name="object 26">
            <a:extLst>
              <a:ext uri="{FF2B5EF4-FFF2-40B4-BE49-F238E27FC236}">
                <a16:creationId xmlns:a16="http://schemas.microsoft.com/office/drawing/2014/main" id="{0526C441-4BCC-4137-9FD4-5FC3C2C08026}"/>
              </a:ext>
            </a:extLst>
          </p:cNvPr>
          <p:cNvSpPr txBox="1">
            <a:spLocks/>
          </p:cNvSpPr>
          <p:nvPr/>
        </p:nvSpPr>
        <p:spPr>
          <a:xfrm>
            <a:off x="168167" y="39434"/>
            <a:ext cx="12023833" cy="76431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spc="-10" dirty="0">
                <a:solidFill>
                  <a:schemeClr val="bg1"/>
                </a:solidFill>
                <a:latin typeface="+mn-lt"/>
              </a:rPr>
              <a:t>Envío de la declaración de gastos en SIGEFA /</a:t>
            </a:r>
          </a:p>
          <a:p>
            <a:pPr marL="12700">
              <a:lnSpc>
                <a:spcPct val="100000"/>
              </a:lnSpc>
              <a:spcBef>
                <a:spcPts val="100"/>
              </a:spcBef>
            </a:pPr>
            <a:r>
              <a:rPr lang="es-ES" sz="2400" b="1" spc="-10" dirty="0" err="1">
                <a:solidFill>
                  <a:schemeClr val="bg1"/>
                </a:solidFill>
                <a:latin typeface="+mn-lt"/>
              </a:rPr>
              <a:t>L’envoi</a:t>
            </a:r>
            <a:r>
              <a:rPr lang="es-ES" sz="2400" b="1" spc="-10" dirty="0">
                <a:solidFill>
                  <a:schemeClr val="bg1"/>
                </a:solidFill>
                <a:latin typeface="+mn-lt"/>
              </a:rPr>
              <a:t> de la </a:t>
            </a:r>
            <a:r>
              <a:rPr lang="es-ES" sz="2400" b="1" spc="-10" dirty="0" err="1">
                <a:solidFill>
                  <a:schemeClr val="bg1"/>
                </a:solidFill>
                <a:latin typeface="+mn-lt"/>
              </a:rPr>
              <a:t>déclaration</a:t>
            </a:r>
            <a:r>
              <a:rPr lang="es-ES" sz="2400" b="1" spc="-10" dirty="0">
                <a:solidFill>
                  <a:schemeClr val="bg1"/>
                </a:solidFill>
                <a:latin typeface="+mn-lt"/>
              </a:rPr>
              <a:t> des </a:t>
            </a:r>
            <a:r>
              <a:rPr lang="es-ES" sz="2400" b="1" spc="-10" dirty="0" err="1">
                <a:solidFill>
                  <a:schemeClr val="bg1"/>
                </a:solidFill>
                <a:latin typeface="+mn-lt"/>
              </a:rPr>
              <a:t>dépenses</a:t>
            </a:r>
            <a:r>
              <a:rPr lang="es-ES" sz="2400" b="1" spc="-10" dirty="0">
                <a:solidFill>
                  <a:schemeClr val="bg1"/>
                </a:solidFill>
                <a:latin typeface="+mn-lt"/>
              </a:rPr>
              <a:t> </a:t>
            </a:r>
            <a:r>
              <a:rPr lang="es-ES" sz="2400" b="1" spc="-10" dirty="0" err="1">
                <a:solidFill>
                  <a:schemeClr val="bg1"/>
                </a:solidFill>
                <a:latin typeface="+mn-lt"/>
              </a:rPr>
              <a:t>dans</a:t>
            </a:r>
            <a:r>
              <a:rPr lang="es-ES" sz="2400" b="1" spc="-10" dirty="0">
                <a:solidFill>
                  <a:schemeClr val="bg1"/>
                </a:solidFill>
                <a:latin typeface="+mn-lt"/>
              </a:rPr>
              <a:t> SIGEFA</a:t>
            </a:r>
          </a:p>
        </p:txBody>
      </p:sp>
    </p:spTree>
    <p:extLst>
      <p:ext uri="{BB962C8B-B14F-4D97-AF65-F5344CB8AC3E}">
        <p14:creationId xmlns:p14="http://schemas.microsoft.com/office/powerpoint/2010/main" val="712704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pic>
        <p:nvPicPr>
          <p:cNvPr id="4" name="Imagen 3">
            <a:extLst>
              <a:ext uri="{FF2B5EF4-FFF2-40B4-BE49-F238E27FC236}">
                <a16:creationId xmlns:a16="http://schemas.microsoft.com/office/drawing/2014/main" id="{04DBFFFC-D809-427B-8E71-9CBA38B6FB85}"/>
              </a:ext>
            </a:extLst>
          </p:cNvPr>
          <p:cNvPicPr>
            <a:picLocks noChangeAspect="1"/>
          </p:cNvPicPr>
          <p:nvPr/>
        </p:nvPicPr>
        <p:blipFill>
          <a:blip r:embed="rId2"/>
          <a:stretch>
            <a:fillRect/>
          </a:stretch>
        </p:blipFill>
        <p:spPr>
          <a:xfrm>
            <a:off x="504518" y="2204888"/>
            <a:ext cx="2200582" cy="2143424"/>
          </a:xfrm>
          <a:prstGeom prst="rect">
            <a:avLst/>
          </a:prstGeom>
        </p:spPr>
      </p:pic>
      <p:sp>
        <p:nvSpPr>
          <p:cNvPr id="8" name="Elipse 7">
            <a:extLst>
              <a:ext uri="{FF2B5EF4-FFF2-40B4-BE49-F238E27FC236}">
                <a16:creationId xmlns:a16="http://schemas.microsoft.com/office/drawing/2014/main" id="{103D9976-950D-45C3-8A53-0E46D6C04498}"/>
              </a:ext>
            </a:extLst>
          </p:cNvPr>
          <p:cNvSpPr/>
          <p:nvPr/>
        </p:nvSpPr>
        <p:spPr>
          <a:xfrm>
            <a:off x="230461" y="2316481"/>
            <a:ext cx="548113" cy="518159"/>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pic>
        <p:nvPicPr>
          <p:cNvPr id="3" name="Imagen 2">
            <a:extLst>
              <a:ext uri="{FF2B5EF4-FFF2-40B4-BE49-F238E27FC236}">
                <a16:creationId xmlns:a16="http://schemas.microsoft.com/office/drawing/2014/main" id="{2CAA90C3-1849-4F7B-8FC9-3409084A40BE}"/>
              </a:ext>
            </a:extLst>
          </p:cNvPr>
          <p:cNvPicPr>
            <a:picLocks noChangeAspect="1"/>
          </p:cNvPicPr>
          <p:nvPr/>
        </p:nvPicPr>
        <p:blipFill>
          <a:blip r:embed="rId3"/>
          <a:stretch>
            <a:fillRect/>
          </a:stretch>
        </p:blipFill>
        <p:spPr>
          <a:xfrm>
            <a:off x="3336290" y="3592690"/>
            <a:ext cx="7097115" cy="2019582"/>
          </a:xfrm>
          <a:prstGeom prst="rect">
            <a:avLst/>
          </a:prstGeom>
        </p:spPr>
      </p:pic>
      <p:pic>
        <p:nvPicPr>
          <p:cNvPr id="7" name="Imagen 6">
            <a:extLst>
              <a:ext uri="{FF2B5EF4-FFF2-40B4-BE49-F238E27FC236}">
                <a16:creationId xmlns:a16="http://schemas.microsoft.com/office/drawing/2014/main" id="{224580EE-14BD-49C0-934E-FD3AA1690D98}"/>
              </a:ext>
            </a:extLst>
          </p:cNvPr>
          <p:cNvPicPr>
            <a:picLocks noChangeAspect="1"/>
          </p:cNvPicPr>
          <p:nvPr/>
        </p:nvPicPr>
        <p:blipFill>
          <a:blip r:embed="rId4"/>
          <a:stretch>
            <a:fillRect/>
          </a:stretch>
        </p:blipFill>
        <p:spPr>
          <a:xfrm>
            <a:off x="3336290" y="1773480"/>
            <a:ext cx="4544059" cy="1086002"/>
          </a:xfrm>
          <a:prstGeom prst="rect">
            <a:avLst/>
          </a:prstGeom>
        </p:spPr>
      </p:pic>
      <p:sp>
        <p:nvSpPr>
          <p:cNvPr id="10" name="object 26">
            <a:extLst>
              <a:ext uri="{FF2B5EF4-FFF2-40B4-BE49-F238E27FC236}">
                <a16:creationId xmlns:a16="http://schemas.microsoft.com/office/drawing/2014/main" id="{28406600-2C8C-4061-83AB-40381C2D1C2B}"/>
              </a:ext>
            </a:extLst>
          </p:cNvPr>
          <p:cNvSpPr txBox="1">
            <a:spLocks/>
          </p:cNvSpPr>
          <p:nvPr/>
        </p:nvSpPr>
        <p:spPr>
          <a:xfrm>
            <a:off x="168167" y="39434"/>
            <a:ext cx="12023833" cy="76431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spc="-10" dirty="0">
                <a:solidFill>
                  <a:schemeClr val="bg1"/>
                </a:solidFill>
                <a:latin typeface="+mn-lt"/>
              </a:rPr>
              <a:t>Envío de la declaración de gastos en SIGEFA /</a:t>
            </a:r>
          </a:p>
          <a:p>
            <a:pPr marL="12700">
              <a:lnSpc>
                <a:spcPct val="100000"/>
              </a:lnSpc>
              <a:spcBef>
                <a:spcPts val="100"/>
              </a:spcBef>
            </a:pPr>
            <a:r>
              <a:rPr lang="es-ES" sz="2400" b="1" spc="-10" dirty="0" err="1">
                <a:solidFill>
                  <a:schemeClr val="bg1"/>
                </a:solidFill>
                <a:latin typeface="+mn-lt"/>
              </a:rPr>
              <a:t>L’envoi</a:t>
            </a:r>
            <a:r>
              <a:rPr lang="es-ES" sz="2400" b="1" spc="-10" dirty="0">
                <a:solidFill>
                  <a:schemeClr val="bg1"/>
                </a:solidFill>
                <a:latin typeface="+mn-lt"/>
              </a:rPr>
              <a:t> de la </a:t>
            </a:r>
            <a:r>
              <a:rPr lang="es-ES" sz="2400" b="1" spc="-10" dirty="0" err="1">
                <a:solidFill>
                  <a:schemeClr val="bg1"/>
                </a:solidFill>
                <a:latin typeface="+mn-lt"/>
              </a:rPr>
              <a:t>déclaration</a:t>
            </a:r>
            <a:r>
              <a:rPr lang="es-ES" sz="2400" b="1" spc="-10" dirty="0">
                <a:solidFill>
                  <a:schemeClr val="bg1"/>
                </a:solidFill>
                <a:latin typeface="+mn-lt"/>
              </a:rPr>
              <a:t> des </a:t>
            </a:r>
            <a:r>
              <a:rPr lang="es-ES" sz="2400" b="1" spc="-10" dirty="0" err="1">
                <a:solidFill>
                  <a:schemeClr val="bg1"/>
                </a:solidFill>
                <a:latin typeface="+mn-lt"/>
              </a:rPr>
              <a:t>dépenses</a:t>
            </a:r>
            <a:r>
              <a:rPr lang="es-ES" sz="2400" b="1" spc="-10" dirty="0">
                <a:solidFill>
                  <a:schemeClr val="bg1"/>
                </a:solidFill>
                <a:latin typeface="+mn-lt"/>
              </a:rPr>
              <a:t> </a:t>
            </a:r>
            <a:r>
              <a:rPr lang="es-ES" sz="2400" b="1" spc="-10" dirty="0" err="1">
                <a:solidFill>
                  <a:schemeClr val="bg1"/>
                </a:solidFill>
                <a:latin typeface="+mn-lt"/>
              </a:rPr>
              <a:t>dans</a:t>
            </a:r>
            <a:r>
              <a:rPr lang="es-ES" sz="2400" b="1" spc="-10" dirty="0">
                <a:solidFill>
                  <a:schemeClr val="bg1"/>
                </a:solidFill>
                <a:latin typeface="+mn-lt"/>
              </a:rPr>
              <a:t> SIGEFA</a:t>
            </a:r>
          </a:p>
        </p:txBody>
      </p:sp>
    </p:spTree>
    <p:extLst>
      <p:ext uri="{BB962C8B-B14F-4D97-AF65-F5344CB8AC3E}">
        <p14:creationId xmlns:p14="http://schemas.microsoft.com/office/powerpoint/2010/main" val="3226520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pic>
        <p:nvPicPr>
          <p:cNvPr id="4" name="Imagen 3">
            <a:extLst>
              <a:ext uri="{FF2B5EF4-FFF2-40B4-BE49-F238E27FC236}">
                <a16:creationId xmlns:a16="http://schemas.microsoft.com/office/drawing/2014/main" id="{04DBFFFC-D809-427B-8E71-9CBA38B6FB85}"/>
              </a:ext>
            </a:extLst>
          </p:cNvPr>
          <p:cNvPicPr>
            <a:picLocks noChangeAspect="1"/>
          </p:cNvPicPr>
          <p:nvPr/>
        </p:nvPicPr>
        <p:blipFill>
          <a:blip r:embed="rId2"/>
          <a:stretch>
            <a:fillRect/>
          </a:stretch>
        </p:blipFill>
        <p:spPr>
          <a:xfrm>
            <a:off x="504518" y="2204888"/>
            <a:ext cx="2200582" cy="2143424"/>
          </a:xfrm>
          <a:prstGeom prst="rect">
            <a:avLst/>
          </a:prstGeom>
        </p:spPr>
      </p:pic>
      <p:sp>
        <p:nvSpPr>
          <p:cNvPr id="8" name="Elipse 7">
            <a:extLst>
              <a:ext uri="{FF2B5EF4-FFF2-40B4-BE49-F238E27FC236}">
                <a16:creationId xmlns:a16="http://schemas.microsoft.com/office/drawing/2014/main" id="{103D9976-950D-45C3-8A53-0E46D6C04498}"/>
              </a:ext>
            </a:extLst>
          </p:cNvPr>
          <p:cNvSpPr/>
          <p:nvPr/>
        </p:nvSpPr>
        <p:spPr>
          <a:xfrm>
            <a:off x="230461" y="2316481"/>
            <a:ext cx="548113" cy="518159"/>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pic>
        <p:nvPicPr>
          <p:cNvPr id="2" name="Imagen 1">
            <a:extLst>
              <a:ext uri="{FF2B5EF4-FFF2-40B4-BE49-F238E27FC236}">
                <a16:creationId xmlns:a16="http://schemas.microsoft.com/office/drawing/2014/main" id="{88D8F7BC-987B-48DF-B952-5AC76A59D03B}"/>
              </a:ext>
            </a:extLst>
          </p:cNvPr>
          <p:cNvPicPr>
            <a:picLocks noChangeAspect="1"/>
          </p:cNvPicPr>
          <p:nvPr/>
        </p:nvPicPr>
        <p:blipFill>
          <a:blip r:embed="rId3"/>
          <a:stretch>
            <a:fillRect/>
          </a:stretch>
        </p:blipFill>
        <p:spPr>
          <a:xfrm>
            <a:off x="3757073" y="2204888"/>
            <a:ext cx="7725853" cy="2800741"/>
          </a:xfrm>
          <a:prstGeom prst="rect">
            <a:avLst/>
          </a:prstGeom>
        </p:spPr>
      </p:pic>
      <p:sp>
        <p:nvSpPr>
          <p:cNvPr id="7" name="object 26">
            <a:extLst>
              <a:ext uri="{FF2B5EF4-FFF2-40B4-BE49-F238E27FC236}">
                <a16:creationId xmlns:a16="http://schemas.microsoft.com/office/drawing/2014/main" id="{99B8BEC8-1DEE-4BE8-8AA3-0C1BD5DE4094}"/>
              </a:ext>
            </a:extLst>
          </p:cNvPr>
          <p:cNvSpPr txBox="1">
            <a:spLocks/>
          </p:cNvSpPr>
          <p:nvPr/>
        </p:nvSpPr>
        <p:spPr>
          <a:xfrm>
            <a:off x="168167" y="39434"/>
            <a:ext cx="12023833" cy="76431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spc="-10" dirty="0">
                <a:solidFill>
                  <a:schemeClr val="bg1"/>
                </a:solidFill>
                <a:latin typeface="+mn-lt"/>
              </a:rPr>
              <a:t>Envío de la declaración de gastos en SIGEFA /</a:t>
            </a:r>
          </a:p>
          <a:p>
            <a:pPr marL="12700">
              <a:lnSpc>
                <a:spcPct val="100000"/>
              </a:lnSpc>
              <a:spcBef>
                <a:spcPts val="100"/>
              </a:spcBef>
            </a:pPr>
            <a:r>
              <a:rPr lang="es-ES" sz="2400" b="1" spc="-10" dirty="0" err="1">
                <a:solidFill>
                  <a:schemeClr val="bg1"/>
                </a:solidFill>
                <a:latin typeface="+mn-lt"/>
              </a:rPr>
              <a:t>L’envoi</a:t>
            </a:r>
            <a:r>
              <a:rPr lang="es-ES" sz="2400" b="1" spc="-10" dirty="0">
                <a:solidFill>
                  <a:schemeClr val="bg1"/>
                </a:solidFill>
                <a:latin typeface="+mn-lt"/>
              </a:rPr>
              <a:t> de la </a:t>
            </a:r>
            <a:r>
              <a:rPr lang="es-ES" sz="2400" b="1" spc="-10" dirty="0" err="1">
                <a:solidFill>
                  <a:schemeClr val="bg1"/>
                </a:solidFill>
                <a:latin typeface="+mn-lt"/>
              </a:rPr>
              <a:t>déclaration</a:t>
            </a:r>
            <a:r>
              <a:rPr lang="es-ES" sz="2400" b="1" spc="-10" dirty="0">
                <a:solidFill>
                  <a:schemeClr val="bg1"/>
                </a:solidFill>
                <a:latin typeface="+mn-lt"/>
              </a:rPr>
              <a:t> des </a:t>
            </a:r>
            <a:r>
              <a:rPr lang="es-ES" sz="2400" b="1" spc="-10" dirty="0" err="1">
                <a:solidFill>
                  <a:schemeClr val="bg1"/>
                </a:solidFill>
                <a:latin typeface="+mn-lt"/>
              </a:rPr>
              <a:t>dépenses</a:t>
            </a:r>
            <a:r>
              <a:rPr lang="es-ES" sz="2400" b="1" spc="-10" dirty="0">
                <a:solidFill>
                  <a:schemeClr val="bg1"/>
                </a:solidFill>
                <a:latin typeface="+mn-lt"/>
              </a:rPr>
              <a:t> </a:t>
            </a:r>
            <a:r>
              <a:rPr lang="es-ES" sz="2400" b="1" spc="-10" dirty="0" err="1">
                <a:solidFill>
                  <a:schemeClr val="bg1"/>
                </a:solidFill>
                <a:latin typeface="+mn-lt"/>
              </a:rPr>
              <a:t>dans</a:t>
            </a:r>
            <a:r>
              <a:rPr lang="es-ES" sz="2400" b="1" spc="-10" dirty="0">
                <a:solidFill>
                  <a:schemeClr val="bg1"/>
                </a:solidFill>
                <a:latin typeface="+mn-lt"/>
              </a:rPr>
              <a:t> SIGEFA</a:t>
            </a:r>
          </a:p>
        </p:txBody>
      </p:sp>
    </p:spTree>
    <p:extLst>
      <p:ext uri="{BB962C8B-B14F-4D97-AF65-F5344CB8AC3E}">
        <p14:creationId xmlns:p14="http://schemas.microsoft.com/office/powerpoint/2010/main" val="4119689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F5068EA-ED9D-40C7-80B5-E9045B5F2009}"/>
              </a:ext>
            </a:extLst>
          </p:cNvPr>
          <p:cNvSpPr txBox="1"/>
          <p:nvPr/>
        </p:nvSpPr>
        <p:spPr>
          <a:xfrm>
            <a:off x="4601388" y="3477162"/>
            <a:ext cx="2866212" cy="1323439"/>
          </a:xfrm>
          <a:prstGeom prst="rect">
            <a:avLst/>
          </a:prstGeom>
          <a:noFill/>
        </p:spPr>
        <p:txBody>
          <a:bodyPr wrap="square" rtlCol="0">
            <a:spAutoFit/>
          </a:bodyPr>
          <a:lstStyle/>
          <a:p>
            <a:pPr algn="ctr"/>
            <a:r>
              <a:rPr lang="es-ES" sz="4000" b="1" dirty="0">
                <a:solidFill>
                  <a:schemeClr val="bg1"/>
                </a:solidFill>
              </a:rPr>
              <a:t>Gracias</a:t>
            </a:r>
          </a:p>
          <a:p>
            <a:pPr algn="ctr"/>
            <a:r>
              <a:rPr lang="es-ES" sz="4000" b="1" dirty="0">
                <a:solidFill>
                  <a:schemeClr val="bg1"/>
                </a:solidFill>
              </a:rPr>
              <a:t>Merci</a:t>
            </a:r>
          </a:p>
        </p:txBody>
      </p:sp>
    </p:spTree>
    <p:extLst>
      <p:ext uri="{BB962C8B-B14F-4D97-AF65-F5344CB8AC3E}">
        <p14:creationId xmlns:p14="http://schemas.microsoft.com/office/powerpoint/2010/main" val="32384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12" name="object 26">
            <a:extLst>
              <a:ext uri="{FF2B5EF4-FFF2-40B4-BE49-F238E27FC236}">
                <a16:creationId xmlns:a16="http://schemas.microsoft.com/office/drawing/2014/main" id="{AFBD192C-F9E9-4FC2-BE0A-39D3FA6B1E81}"/>
              </a:ext>
            </a:extLst>
          </p:cNvPr>
          <p:cNvSpPr txBox="1">
            <a:spLocks/>
          </p:cNvSpPr>
          <p:nvPr/>
        </p:nvSpPr>
        <p:spPr>
          <a:xfrm>
            <a:off x="168167" y="230512"/>
            <a:ext cx="8208101"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circuito de gastos / Le </a:t>
            </a:r>
            <a:r>
              <a:rPr lang="es-ES" sz="2400" b="1" dirty="0" err="1">
                <a:solidFill>
                  <a:schemeClr val="bg1"/>
                </a:solidFill>
                <a:latin typeface="+mn-lt"/>
              </a:rPr>
              <a:t>circuit</a:t>
            </a:r>
            <a:r>
              <a:rPr lang="es-ES" sz="2400" b="1" dirty="0">
                <a:solidFill>
                  <a:schemeClr val="bg1"/>
                </a:solidFill>
                <a:latin typeface="+mn-lt"/>
              </a:rPr>
              <a:t> des </a:t>
            </a:r>
            <a:r>
              <a:rPr lang="es-ES" sz="2400" b="1" dirty="0" err="1">
                <a:solidFill>
                  <a:schemeClr val="bg1"/>
                </a:solidFill>
                <a:latin typeface="+mn-lt"/>
              </a:rPr>
              <a:t>dépenses</a:t>
            </a:r>
            <a:endParaRPr lang="es-ES" sz="2400" b="1" spc="-10" dirty="0">
              <a:solidFill>
                <a:schemeClr val="bg1"/>
              </a:solidFill>
              <a:latin typeface="+mn-lt"/>
            </a:endParaRPr>
          </a:p>
        </p:txBody>
      </p:sp>
      <p:sp>
        <p:nvSpPr>
          <p:cNvPr id="6" name="CuadroTexto 5">
            <a:extLst>
              <a:ext uri="{FF2B5EF4-FFF2-40B4-BE49-F238E27FC236}">
                <a16:creationId xmlns:a16="http://schemas.microsoft.com/office/drawing/2014/main" id="{9AB19249-4182-4493-9173-80BBC95062D3}"/>
              </a:ext>
            </a:extLst>
          </p:cNvPr>
          <p:cNvSpPr txBox="1"/>
          <p:nvPr/>
        </p:nvSpPr>
        <p:spPr>
          <a:xfrm>
            <a:off x="451440" y="1062097"/>
            <a:ext cx="2291760" cy="861774"/>
          </a:xfrm>
          <a:prstGeom prst="rect">
            <a:avLst/>
          </a:prstGeom>
          <a:noFill/>
        </p:spPr>
        <p:txBody>
          <a:bodyPr wrap="square">
            <a:spAutoFit/>
          </a:bodyPr>
          <a:lstStyle/>
          <a:p>
            <a:pPr marL="457200" indent="-457200">
              <a:buFont typeface="Arial" panose="020B0604020202020204" pitchFamily="34" charset="0"/>
              <a:buChar char="•"/>
            </a:pPr>
            <a:endParaRPr lang="fr-FR" sz="3200" dirty="0"/>
          </a:p>
          <a:p>
            <a:endParaRPr lang="fr-FR" dirty="0"/>
          </a:p>
        </p:txBody>
      </p:sp>
      <p:sp>
        <p:nvSpPr>
          <p:cNvPr id="7" name="CuadroTexto 6">
            <a:extLst>
              <a:ext uri="{FF2B5EF4-FFF2-40B4-BE49-F238E27FC236}">
                <a16:creationId xmlns:a16="http://schemas.microsoft.com/office/drawing/2014/main" id="{477FFA12-D7DA-4B7A-9D25-815A6B38505A}"/>
              </a:ext>
            </a:extLst>
          </p:cNvPr>
          <p:cNvSpPr txBox="1"/>
          <p:nvPr/>
        </p:nvSpPr>
        <p:spPr>
          <a:xfrm>
            <a:off x="451440" y="1275457"/>
            <a:ext cx="5217840" cy="2339102"/>
          </a:xfrm>
          <a:prstGeom prst="rect">
            <a:avLst/>
          </a:prstGeom>
          <a:noFill/>
        </p:spPr>
        <p:txBody>
          <a:bodyPr wrap="square">
            <a:spAutoFit/>
          </a:bodyPr>
          <a:lstStyle/>
          <a:p>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ENTIDAD</a:t>
            </a:r>
            <a:r>
              <a:rPr lang="fr-FR" sz="3200" b="1" dirty="0"/>
              <a:t> </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SOCIA:</a:t>
            </a:r>
          </a:p>
          <a:p>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Cumplimenta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el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registro</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de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justificantes</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a:t>
            </a:r>
          </a:p>
          <a:p>
            <a:endPar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endParaRPr lang="fr-FR" dirty="0"/>
          </a:p>
        </p:txBody>
      </p:sp>
      <p:pic>
        <p:nvPicPr>
          <p:cNvPr id="8" name="Imagen 7">
            <a:extLst>
              <a:ext uri="{FF2B5EF4-FFF2-40B4-BE49-F238E27FC236}">
                <a16:creationId xmlns:a16="http://schemas.microsoft.com/office/drawing/2014/main" id="{62812FAE-A01E-42AE-8A01-5D92324090FE}"/>
              </a:ext>
            </a:extLst>
          </p:cNvPr>
          <p:cNvPicPr>
            <a:picLocks noChangeAspect="1"/>
          </p:cNvPicPr>
          <p:nvPr/>
        </p:nvPicPr>
        <p:blipFill>
          <a:blip r:embed="rId2"/>
          <a:stretch>
            <a:fillRect/>
          </a:stretch>
        </p:blipFill>
        <p:spPr>
          <a:xfrm>
            <a:off x="580746" y="3482839"/>
            <a:ext cx="9390636" cy="1610566"/>
          </a:xfrm>
          <a:prstGeom prst="rect">
            <a:avLst/>
          </a:prstGeom>
        </p:spPr>
      </p:pic>
      <p:pic>
        <p:nvPicPr>
          <p:cNvPr id="10" name="Imagen 9">
            <a:extLst>
              <a:ext uri="{FF2B5EF4-FFF2-40B4-BE49-F238E27FC236}">
                <a16:creationId xmlns:a16="http://schemas.microsoft.com/office/drawing/2014/main" id="{DCCDC0E3-D19A-4C73-820D-CC8A8DC7C2E5}"/>
              </a:ext>
            </a:extLst>
          </p:cNvPr>
          <p:cNvPicPr>
            <a:picLocks noChangeAspect="1"/>
          </p:cNvPicPr>
          <p:nvPr/>
        </p:nvPicPr>
        <p:blipFill>
          <a:blip r:embed="rId3"/>
          <a:stretch>
            <a:fillRect/>
          </a:stretch>
        </p:blipFill>
        <p:spPr>
          <a:xfrm>
            <a:off x="9318914" y="2413579"/>
            <a:ext cx="2468652" cy="3636514"/>
          </a:xfrm>
          <a:prstGeom prst="rect">
            <a:avLst/>
          </a:prstGeom>
        </p:spPr>
      </p:pic>
      <p:sp>
        <p:nvSpPr>
          <p:cNvPr id="11" name="CuadroTexto 10">
            <a:extLst>
              <a:ext uri="{FF2B5EF4-FFF2-40B4-BE49-F238E27FC236}">
                <a16:creationId xmlns:a16="http://schemas.microsoft.com/office/drawing/2014/main" id="{D30ECBF3-C39E-4C35-A261-02888FC543E1}"/>
              </a:ext>
            </a:extLst>
          </p:cNvPr>
          <p:cNvSpPr txBox="1"/>
          <p:nvPr/>
        </p:nvSpPr>
        <p:spPr>
          <a:xfrm>
            <a:off x="5160600" y="1046857"/>
            <a:ext cx="2291760" cy="861774"/>
          </a:xfrm>
          <a:prstGeom prst="rect">
            <a:avLst/>
          </a:prstGeom>
          <a:noFill/>
        </p:spPr>
        <p:txBody>
          <a:bodyPr wrap="square">
            <a:spAutoFit/>
          </a:bodyPr>
          <a:lstStyle/>
          <a:p>
            <a:pPr marL="457200" indent="-457200">
              <a:buFont typeface="Arial" panose="020B0604020202020204" pitchFamily="34" charset="0"/>
              <a:buChar char="•"/>
            </a:pPr>
            <a:endParaRPr lang="fr-FR" sz="3200" dirty="0"/>
          </a:p>
          <a:p>
            <a:endParaRPr lang="fr-FR" dirty="0"/>
          </a:p>
        </p:txBody>
      </p:sp>
      <p:sp>
        <p:nvSpPr>
          <p:cNvPr id="14" name="CuadroTexto 13">
            <a:extLst>
              <a:ext uri="{FF2B5EF4-FFF2-40B4-BE49-F238E27FC236}">
                <a16:creationId xmlns:a16="http://schemas.microsoft.com/office/drawing/2014/main" id="{2CDA19D4-89D3-42DB-B446-9A989E3179F4}"/>
              </a:ext>
            </a:extLst>
          </p:cNvPr>
          <p:cNvSpPr txBox="1"/>
          <p:nvPr/>
        </p:nvSpPr>
        <p:spPr>
          <a:xfrm>
            <a:off x="4843440" y="1368088"/>
            <a:ext cx="5217840" cy="2215991"/>
          </a:xfrm>
          <a:prstGeom prst="rect">
            <a:avLst/>
          </a:prstGeom>
          <a:noFill/>
        </p:spPr>
        <p:txBody>
          <a:bodyPr wrap="square">
            <a:spAutoFit/>
          </a:bodyPr>
          <a:lstStyle/>
          <a:p>
            <a:r>
              <a:rPr lang="fr-FR" sz="2400" b="1" spc="-10" dirty="0">
                <a:solidFill>
                  <a:srgbClr val="00B050"/>
                </a:solidFill>
                <a:latin typeface="Calibri" panose="020F0502020204030204" pitchFamily="34" charset="0"/>
                <a:ea typeface="Calibri" panose="020F0502020204030204" pitchFamily="34" charset="0"/>
                <a:cs typeface="Calibri" panose="020F0502020204030204" pitchFamily="34" charset="0"/>
              </a:rPr>
              <a:t>ENTITÉ PARTENAIRE :</a:t>
            </a:r>
          </a:p>
          <a:p>
            <a:r>
              <a:rPr lang="fr-FR" sz="2400" b="1" spc="-10" dirty="0">
                <a:solidFill>
                  <a:srgbClr val="00B050"/>
                </a:solidFill>
                <a:latin typeface="Calibri" panose="020F0502020204030204" pitchFamily="34" charset="0"/>
                <a:ea typeface="Calibri" panose="020F0502020204030204" pitchFamily="34" charset="0"/>
                <a:cs typeface="Calibri" panose="020F0502020204030204" pitchFamily="34" charset="0"/>
              </a:rPr>
              <a:t>Complète le registre des documents justificatifs.</a:t>
            </a:r>
          </a:p>
          <a:p>
            <a:endPar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endParaRPr lang="fr-FR" dirty="0"/>
          </a:p>
        </p:txBody>
      </p:sp>
    </p:spTree>
    <p:extLst>
      <p:ext uri="{BB962C8B-B14F-4D97-AF65-F5344CB8AC3E}">
        <p14:creationId xmlns:p14="http://schemas.microsoft.com/office/powerpoint/2010/main" val="269843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12" name="object 26">
            <a:extLst>
              <a:ext uri="{FF2B5EF4-FFF2-40B4-BE49-F238E27FC236}">
                <a16:creationId xmlns:a16="http://schemas.microsoft.com/office/drawing/2014/main" id="{AFBD192C-F9E9-4FC2-BE0A-39D3FA6B1E81}"/>
              </a:ext>
            </a:extLst>
          </p:cNvPr>
          <p:cNvSpPr txBox="1">
            <a:spLocks/>
          </p:cNvSpPr>
          <p:nvPr/>
        </p:nvSpPr>
        <p:spPr>
          <a:xfrm>
            <a:off x="168167" y="230512"/>
            <a:ext cx="8208101"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circuito de gastos / Le </a:t>
            </a:r>
            <a:r>
              <a:rPr lang="es-ES" sz="2400" b="1" dirty="0" err="1">
                <a:solidFill>
                  <a:schemeClr val="bg1"/>
                </a:solidFill>
                <a:latin typeface="+mn-lt"/>
              </a:rPr>
              <a:t>circuit</a:t>
            </a:r>
            <a:r>
              <a:rPr lang="es-ES" sz="2400" b="1" dirty="0">
                <a:solidFill>
                  <a:schemeClr val="bg1"/>
                </a:solidFill>
                <a:latin typeface="+mn-lt"/>
              </a:rPr>
              <a:t> des </a:t>
            </a:r>
            <a:r>
              <a:rPr lang="es-ES" sz="2400" b="1" dirty="0" err="1">
                <a:solidFill>
                  <a:schemeClr val="bg1"/>
                </a:solidFill>
                <a:latin typeface="+mn-lt"/>
              </a:rPr>
              <a:t>dépenses</a:t>
            </a:r>
            <a:endParaRPr lang="es-ES" sz="2400" b="1" spc="-10" dirty="0">
              <a:solidFill>
                <a:schemeClr val="bg1"/>
              </a:solidFill>
              <a:latin typeface="+mn-lt"/>
            </a:endParaRPr>
          </a:p>
        </p:txBody>
      </p:sp>
      <p:sp>
        <p:nvSpPr>
          <p:cNvPr id="6" name="CuadroTexto 5">
            <a:extLst>
              <a:ext uri="{FF2B5EF4-FFF2-40B4-BE49-F238E27FC236}">
                <a16:creationId xmlns:a16="http://schemas.microsoft.com/office/drawing/2014/main" id="{9AB19249-4182-4493-9173-80BBC95062D3}"/>
              </a:ext>
            </a:extLst>
          </p:cNvPr>
          <p:cNvSpPr txBox="1"/>
          <p:nvPr/>
        </p:nvSpPr>
        <p:spPr>
          <a:xfrm>
            <a:off x="451440" y="1062097"/>
            <a:ext cx="2291760" cy="861774"/>
          </a:xfrm>
          <a:prstGeom prst="rect">
            <a:avLst/>
          </a:prstGeom>
          <a:noFill/>
        </p:spPr>
        <p:txBody>
          <a:bodyPr wrap="square">
            <a:spAutoFit/>
          </a:bodyPr>
          <a:lstStyle/>
          <a:p>
            <a:pPr marL="457200" indent="-457200">
              <a:buFont typeface="Arial" panose="020B0604020202020204" pitchFamily="34" charset="0"/>
              <a:buChar char="•"/>
            </a:pPr>
            <a:endParaRPr lang="fr-FR" sz="3200" dirty="0"/>
          </a:p>
          <a:p>
            <a:endParaRPr lang="fr-FR" dirty="0"/>
          </a:p>
        </p:txBody>
      </p:sp>
      <p:sp>
        <p:nvSpPr>
          <p:cNvPr id="11" name="CuadroTexto 10">
            <a:extLst>
              <a:ext uri="{FF2B5EF4-FFF2-40B4-BE49-F238E27FC236}">
                <a16:creationId xmlns:a16="http://schemas.microsoft.com/office/drawing/2014/main" id="{24179126-6A5C-48F6-86C6-16619799D89C}"/>
              </a:ext>
            </a:extLst>
          </p:cNvPr>
          <p:cNvSpPr txBox="1"/>
          <p:nvPr/>
        </p:nvSpPr>
        <p:spPr>
          <a:xfrm>
            <a:off x="451440" y="1366897"/>
            <a:ext cx="4593000" cy="2339102"/>
          </a:xfrm>
          <a:prstGeom prst="rect">
            <a:avLst/>
          </a:prstGeom>
          <a:noFill/>
        </p:spPr>
        <p:txBody>
          <a:bodyPr wrap="square">
            <a:spAutoFit/>
          </a:bodyPr>
          <a:lstStyle/>
          <a:p>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ENTIDAD SOCIA:</a:t>
            </a:r>
          </a:p>
          <a:p>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Selecciona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gastos y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envía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su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declaración</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de gastos.</a:t>
            </a:r>
          </a:p>
          <a:p>
            <a:endPar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fr-FR" sz="3200" dirty="0"/>
          </a:p>
          <a:p>
            <a:endParaRPr lang="fr-FR" dirty="0"/>
          </a:p>
        </p:txBody>
      </p:sp>
      <p:pic>
        <p:nvPicPr>
          <p:cNvPr id="13" name="Imagen 12">
            <a:extLst>
              <a:ext uri="{FF2B5EF4-FFF2-40B4-BE49-F238E27FC236}">
                <a16:creationId xmlns:a16="http://schemas.microsoft.com/office/drawing/2014/main" id="{B30BBFE3-20FA-4E57-AAAD-792F6E012870}"/>
              </a:ext>
            </a:extLst>
          </p:cNvPr>
          <p:cNvPicPr>
            <a:picLocks noChangeAspect="1"/>
          </p:cNvPicPr>
          <p:nvPr/>
        </p:nvPicPr>
        <p:blipFill>
          <a:blip r:embed="rId2"/>
          <a:stretch>
            <a:fillRect/>
          </a:stretch>
        </p:blipFill>
        <p:spPr>
          <a:xfrm>
            <a:off x="3268319" y="2864056"/>
            <a:ext cx="8472241" cy="2568796"/>
          </a:xfrm>
          <a:prstGeom prst="rect">
            <a:avLst/>
          </a:prstGeom>
        </p:spPr>
      </p:pic>
      <p:pic>
        <p:nvPicPr>
          <p:cNvPr id="14" name="Imagen 13">
            <a:extLst>
              <a:ext uri="{FF2B5EF4-FFF2-40B4-BE49-F238E27FC236}">
                <a16:creationId xmlns:a16="http://schemas.microsoft.com/office/drawing/2014/main" id="{B40B4331-DEED-492F-B4A7-8EC724185B3D}"/>
              </a:ext>
            </a:extLst>
          </p:cNvPr>
          <p:cNvPicPr>
            <a:picLocks noChangeAspect="1"/>
          </p:cNvPicPr>
          <p:nvPr/>
        </p:nvPicPr>
        <p:blipFill>
          <a:blip r:embed="rId3"/>
          <a:stretch>
            <a:fillRect/>
          </a:stretch>
        </p:blipFill>
        <p:spPr>
          <a:xfrm>
            <a:off x="636585" y="2842363"/>
            <a:ext cx="2600329" cy="3789326"/>
          </a:xfrm>
          <a:prstGeom prst="rect">
            <a:avLst/>
          </a:prstGeom>
        </p:spPr>
      </p:pic>
      <p:sp>
        <p:nvSpPr>
          <p:cNvPr id="17" name="CuadroTexto 16">
            <a:extLst>
              <a:ext uri="{FF2B5EF4-FFF2-40B4-BE49-F238E27FC236}">
                <a16:creationId xmlns:a16="http://schemas.microsoft.com/office/drawing/2014/main" id="{598E32A1-189A-4FA2-AA29-E7C3E7E2DB94}"/>
              </a:ext>
            </a:extLst>
          </p:cNvPr>
          <p:cNvSpPr txBox="1"/>
          <p:nvPr/>
        </p:nvSpPr>
        <p:spPr>
          <a:xfrm>
            <a:off x="7504439" y="1396781"/>
            <a:ext cx="4593000" cy="2339102"/>
          </a:xfrm>
          <a:prstGeom prst="rect">
            <a:avLst/>
          </a:prstGeom>
          <a:noFill/>
        </p:spPr>
        <p:txBody>
          <a:bodyPr wrap="square">
            <a:spAutoFit/>
          </a:bodyPr>
          <a:lstStyle/>
          <a:p>
            <a:r>
              <a:rPr lang="fr-FR" sz="2400" b="1" spc="-10" dirty="0">
                <a:solidFill>
                  <a:srgbClr val="00B050"/>
                </a:solidFill>
                <a:latin typeface="Calibri" panose="020F0502020204030204" pitchFamily="34" charset="0"/>
                <a:ea typeface="Calibri" panose="020F0502020204030204" pitchFamily="34" charset="0"/>
                <a:cs typeface="Calibri" panose="020F0502020204030204" pitchFamily="34" charset="0"/>
              </a:rPr>
              <a:t>ENTITÉ PARTENAIRE :</a:t>
            </a:r>
          </a:p>
          <a:p>
            <a:r>
              <a:rPr lang="fr-FR" sz="2400" b="1" spc="-10" dirty="0">
                <a:solidFill>
                  <a:srgbClr val="00B050"/>
                </a:solidFill>
                <a:latin typeface="Calibri" panose="020F0502020204030204" pitchFamily="34" charset="0"/>
                <a:ea typeface="Calibri" panose="020F0502020204030204" pitchFamily="34" charset="0"/>
                <a:cs typeface="Calibri" panose="020F0502020204030204" pitchFamily="34" charset="0"/>
              </a:rPr>
              <a:t>Sélectionne les dépenses et envoie sa déclaration de dépenses.</a:t>
            </a:r>
          </a:p>
          <a:p>
            <a:endPar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fr-FR" sz="3200" dirty="0"/>
          </a:p>
          <a:p>
            <a:endParaRPr lang="fr-FR" dirty="0"/>
          </a:p>
        </p:txBody>
      </p:sp>
    </p:spTree>
    <p:extLst>
      <p:ext uri="{BB962C8B-B14F-4D97-AF65-F5344CB8AC3E}">
        <p14:creationId xmlns:p14="http://schemas.microsoft.com/office/powerpoint/2010/main" val="3911397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12" name="object 26">
            <a:extLst>
              <a:ext uri="{FF2B5EF4-FFF2-40B4-BE49-F238E27FC236}">
                <a16:creationId xmlns:a16="http://schemas.microsoft.com/office/drawing/2014/main" id="{AFBD192C-F9E9-4FC2-BE0A-39D3FA6B1E81}"/>
              </a:ext>
            </a:extLst>
          </p:cNvPr>
          <p:cNvSpPr txBox="1">
            <a:spLocks/>
          </p:cNvSpPr>
          <p:nvPr/>
        </p:nvSpPr>
        <p:spPr>
          <a:xfrm>
            <a:off x="168167" y="230512"/>
            <a:ext cx="8208101"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circuito de gastos / Le </a:t>
            </a:r>
            <a:r>
              <a:rPr lang="es-ES" sz="2400" b="1" dirty="0" err="1">
                <a:solidFill>
                  <a:schemeClr val="bg1"/>
                </a:solidFill>
                <a:latin typeface="+mn-lt"/>
              </a:rPr>
              <a:t>circuit</a:t>
            </a:r>
            <a:r>
              <a:rPr lang="es-ES" sz="2400" b="1" dirty="0">
                <a:solidFill>
                  <a:schemeClr val="bg1"/>
                </a:solidFill>
                <a:latin typeface="+mn-lt"/>
              </a:rPr>
              <a:t> des </a:t>
            </a:r>
            <a:r>
              <a:rPr lang="es-ES" sz="2400" b="1" dirty="0" err="1">
                <a:solidFill>
                  <a:schemeClr val="bg1"/>
                </a:solidFill>
                <a:latin typeface="+mn-lt"/>
              </a:rPr>
              <a:t>dépenses</a:t>
            </a:r>
            <a:endParaRPr lang="es-ES" sz="2400" b="1" spc="-10" dirty="0">
              <a:solidFill>
                <a:schemeClr val="bg1"/>
              </a:solidFill>
              <a:latin typeface="+mn-lt"/>
            </a:endParaRPr>
          </a:p>
        </p:txBody>
      </p:sp>
      <p:sp>
        <p:nvSpPr>
          <p:cNvPr id="6" name="CuadroTexto 5">
            <a:extLst>
              <a:ext uri="{FF2B5EF4-FFF2-40B4-BE49-F238E27FC236}">
                <a16:creationId xmlns:a16="http://schemas.microsoft.com/office/drawing/2014/main" id="{9AB19249-4182-4493-9173-80BBC95062D3}"/>
              </a:ext>
            </a:extLst>
          </p:cNvPr>
          <p:cNvSpPr txBox="1"/>
          <p:nvPr/>
        </p:nvSpPr>
        <p:spPr>
          <a:xfrm>
            <a:off x="451440" y="1062097"/>
            <a:ext cx="2291760" cy="861774"/>
          </a:xfrm>
          <a:prstGeom prst="rect">
            <a:avLst/>
          </a:prstGeom>
          <a:noFill/>
        </p:spPr>
        <p:txBody>
          <a:bodyPr wrap="square">
            <a:spAutoFit/>
          </a:bodyPr>
          <a:lstStyle/>
          <a:p>
            <a:pPr marL="457200" indent="-457200">
              <a:buFont typeface="Arial" panose="020B0604020202020204" pitchFamily="34" charset="0"/>
              <a:buChar char="•"/>
            </a:pPr>
            <a:endParaRPr lang="fr-FR" sz="3200" dirty="0"/>
          </a:p>
          <a:p>
            <a:endParaRPr lang="fr-FR" dirty="0"/>
          </a:p>
        </p:txBody>
      </p:sp>
      <p:sp>
        <p:nvSpPr>
          <p:cNvPr id="11" name="CuadroTexto 10">
            <a:extLst>
              <a:ext uri="{FF2B5EF4-FFF2-40B4-BE49-F238E27FC236}">
                <a16:creationId xmlns:a16="http://schemas.microsoft.com/office/drawing/2014/main" id="{24179126-6A5C-48F6-86C6-16619799D89C}"/>
              </a:ext>
            </a:extLst>
          </p:cNvPr>
          <p:cNvSpPr txBox="1"/>
          <p:nvPr/>
        </p:nvSpPr>
        <p:spPr>
          <a:xfrm>
            <a:off x="451440" y="1366897"/>
            <a:ext cx="4593000" cy="2339102"/>
          </a:xfrm>
          <a:prstGeom prst="rect">
            <a:avLst/>
          </a:prstGeom>
          <a:noFill/>
        </p:spPr>
        <p:txBody>
          <a:bodyPr wrap="square">
            <a:spAutoFit/>
          </a:bodyPr>
          <a:lstStyle/>
          <a:p>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ENTIDAD SOCIA:</a:t>
            </a:r>
          </a:p>
          <a:p>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Selecciona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gastos y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envía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su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declaración</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de gastos.</a:t>
            </a:r>
          </a:p>
          <a:p>
            <a:endPar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fr-FR" sz="3200" dirty="0"/>
          </a:p>
          <a:p>
            <a:endParaRPr lang="fr-FR" dirty="0"/>
          </a:p>
        </p:txBody>
      </p:sp>
      <p:pic>
        <p:nvPicPr>
          <p:cNvPr id="14" name="Imagen 13">
            <a:extLst>
              <a:ext uri="{FF2B5EF4-FFF2-40B4-BE49-F238E27FC236}">
                <a16:creationId xmlns:a16="http://schemas.microsoft.com/office/drawing/2014/main" id="{B40B4331-DEED-492F-B4A7-8EC724185B3D}"/>
              </a:ext>
            </a:extLst>
          </p:cNvPr>
          <p:cNvPicPr>
            <a:picLocks noChangeAspect="1"/>
          </p:cNvPicPr>
          <p:nvPr/>
        </p:nvPicPr>
        <p:blipFill>
          <a:blip r:embed="rId2"/>
          <a:stretch>
            <a:fillRect/>
          </a:stretch>
        </p:blipFill>
        <p:spPr>
          <a:xfrm>
            <a:off x="636585" y="2842363"/>
            <a:ext cx="2600329" cy="3789326"/>
          </a:xfrm>
          <a:prstGeom prst="rect">
            <a:avLst/>
          </a:prstGeom>
        </p:spPr>
      </p:pic>
      <p:sp>
        <p:nvSpPr>
          <p:cNvPr id="10" name="CuadroTexto 9">
            <a:extLst>
              <a:ext uri="{FF2B5EF4-FFF2-40B4-BE49-F238E27FC236}">
                <a16:creationId xmlns:a16="http://schemas.microsoft.com/office/drawing/2014/main" id="{0F936F65-EE6A-44D9-92DA-9424EB2EE027}"/>
              </a:ext>
            </a:extLst>
          </p:cNvPr>
          <p:cNvSpPr txBox="1"/>
          <p:nvPr/>
        </p:nvSpPr>
        <p:spPr>
          <a:xfrm>
            <a:off x="2648881" y="2470719"/>
            <a:ext cx="8997361" cy="4093428"/>
          </a:xfrm>
          <a:prstGeom prst="rect">
            <a:avLst/>
          </a:prstGeom>
          <a:noFill/>
        </p:spPr>
        <p:txBody>
          <a:bodyPr wrap="square">
            <a:spAutoFit/>
          </a:bodyPr>
          <a:lstStyle/>
          <a:p>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¿CUÁNDO? La norma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general</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es la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obligación</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de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hacer</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1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vez</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al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año</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cada</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entidad</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cuando</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quiera</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a:t>
            </a:r>
          </a:p>
          <a:p>
            <a:pPr algn="l"/>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Para 2025: Se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solicita</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hacer</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una</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primera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declaración</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de los gastos de 2024 en el primer trimestre de 2025.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Excepcionalmente</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para 2025 se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abre</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la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posibilidad</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de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hacer</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además</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una</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segunda</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declaración</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en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junio</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con los gastos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pagados</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hasta</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ese</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momento</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previa</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consulta con su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gestora</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de </a:t>
            </a:r>
            <a:r>
              <a:rPr lang="fr-FR" sz="20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proyecto</a:t>
            </a:r>
            <a:r>
              <a:rPr lang="fr-FR" sz="20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a:t>
            </a:r>
            <a:br>
              <a:rPr lang="es-ES" sz="2400" b="0" i="0" dirty="0">
                <a:solidFill>
                  <a:srgbClr val="1D1C1D"/>
                </a:solidFill>
                <a:effectLst/>
                <a:latin typeface="Slack-Lato"/>
              </a:rPr>
            </a:br>
            <a:endParaRPr lang="fr-FR" sz="2000" b="1" spc="-10" dirty="0">
              <a:solidFill>
                <a:srgbClr val="003399"/>
              </a:solidFill>
              <a:highlight>
                <a:srgbClr val="FF0000"/>
              </a:highlight>
              <a:latin typeface="Calibri" panose="020F0502020204030204" pitchFamily="34" charset="0"/>
              <a:ea typeface="Calibri" panose="020F0502020204030204" pitchFamily="34" charset="0"/>
              <a:cs typeface="Calibri" panose="020F0502020204030204" pitchFamily="34" charset="0"/>
            </a:endParaRPr>
          </a:p>
          <a:p>
            <a:r>
              <a:rPr lang="fr-FR" sz="2000" b="1" spc="-10" dirty="0">
                <a:solidFill>
                  <a:srgbClr val="00B050"/>
                </a:solidFill>
                <a:latin typeface="Calibri" panose="020F0502020204030204" pitchFamily="34" charset="0"/>
                <a:ea typeface="Calibri" panose="020F0502020204030204" pitchFamily="34" charset="0"/>
                <a:cs typeface="Calibri" panose="020F0502020204030204" pitchFamily="34" charset="0"/>
              </a:rPr>
              <a:t>QUAND ? La norme générale est l’obligation de faire 1 par an. Chaque entité partenaire décide quand la faire. Pour 2025: Il est demandé de faire la première déclaration des dépenses de 2024 durant le premier trimestre 2025. Exceptionnellement Il sera également possible de faire une deuxième déclaration en juin avec toutes les dépenses payées jusqu’à ce moment-là, consultant préalablement votre gestionnaire de projet.</a:t>
            </a:r>
            <a:endParaRPr lang="fr-FR" sz="2000" dirty="0"/>
          </a:p>
        </p:txBody>
      </p:sp>
      <p:sp>
        <p:nvSpPr>
          <p:cNvPr id="13" name="CuadroTexto 12">
            <a:extLst>
              <a:ext uri="{FF2B5EF4-FFF2-40B4-BE49-F238E27FC236}">
                <a16:creationId xmlns:a16="http://schemas.microsoft.com/office/drawing/2014/main" id="{744B8924-A324-48A3-BF9A-E0B338E18DE9}"/>
              </a:ext>
            </a:extLst>
          </p:cNvPr>
          <p:cNvSpPr txBox="1"/>
          <p:nvPr/>
        </p:nvSpPr>
        <p:spPr>
          <a:xfrm>
            <a:off x="7504439" y="1396781"/>
            <a:ext cx="4593000" cy="2339102"/>
          </a:xfrm>
          <a:prstGeom prst="rect">
            <a:avLst/>
          </a:prstGeom>
          <a:noFill/>
        </p:spPr>
        <p:txBody>
          <a:bodyPr wrap="square">
            <a:spAutoFit/>
          </a:bodyPr>
          <a:lstStyle/>
          <a:p>
            <a:r>
              <a:rPr lang="fr-FR" sz="2400" b="1" spc="-10" dirty="0">
                <a:solidFill>
                  <a:srgbClr val="00B050"/>
                </a:solidFill>
                <a:latin typeface="Calibri" panose="020F0502020204030204" pitchFamily="34" charset="0"/>
                <a:ea typeface="Calibri" panose="020F0502020204030204" pitchFamily="34" charset="0"/>
                <a:cs typeface="Calibri" panose="020F0502020204030204" pitchFamily="34" charset="0"/>
              </a:rPr>
              <a:t>ENTITÉ PARTENAIRE :</a:t>
            </a:r>
          </a:p>
          <a:p>
            <a:r>
              <a:rPr lang="fr-FR" sz="2400" b="1" spc="-10" dirty="0">
                <a:solidFill>
                  <a:srgbClr val="00B050"/>
                </a:solidFill>
                <a:latin typeface="Calibri" panose="020F0502020204030204" pitchFamily="34" charset="0"/>
                <a:ea typeface="Calibri" panose="020F0502020204030204" pitchFamily="34" charset="0"/>
                <a:cs typeface="Calibri" panose="020F0502020204030204" pitchFamily="34" charset="0"/>
              </a:rPr>
              <a:t>Sélectionne les dépenses et envoie sa déclaration de dépenses.</a:t>
            </a:r>
          </a:p>
          <a:p>
            <a:endPar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fr-FR" sz="3200" dirty="0"/>
          </a:p>
          <a:p>
            <a:endParaRPr lang="fr-FR" dirty="0"/>
          </a:p>
        </p:txBody>
      </p:sp>
    </p:spTree>
    <p:extLst>
      <p:ext uri="{BB962C8B-B14F-4D97-AF65-F5344CB8AC3E}">
        <p14:creationId xmlns:p14="http://schemas.microsoft.com/office/powerpoint/2010/main" val="3522247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a:extLst>
              <a:ext uri="{FF2B5EF4-FFF2-40B4-BE49-F238E27FC236}">
                <a16:creationId xmlns:a16="http://schemas.microsoft.com/office/drawing/2014/main" id="{B57F9583-21F5-4796-AEB9-F1FBA39D93C3}"/>
              </a:ext>
            </a:extLst>
          </p:cNvPr>
          <p:cNvPicPr>
            <a:picLocks noChangeAspect="1"/>
          </p:cNvPicPr>
          <p:nvPr/>
        </p:nvPicPr>
        <p:blipFill>
          <a:blip r:embed="rId2"/>
          <a:stretch>
            <a:fillRect/>
          </a:stretch>
        </p:blipFill>
        <p:spPr>
          <a:xfrm>
            <a:off x="5062384" y="3065529"/>
            <a:ext cx="4858806" cy="3641745"/>
          </a:xfrm>
          <a:prstGeom prst="rect">
            <a:avLst/>
          </a:prstGeom>
        </p:spPr>
      </p:pic>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516126" y="652653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12" name="object 26">
            <a:extLst>
              <a:ext uri="{FF2B5EF4-FFF2-40B4-BE49-F238E27FC236}">
                <a16:creationId xmlns:a16="http://schemas.microsoft.com/office/drawing/2014/main" id="{AFBD192C-F9E9-4FC2-BE0A-39D3FA6B1E81}"/>
              </a:ext>
            </a:extLst>
          </p:cNvPr>
          <p:cNvSpPr txBox="1">
            <a:spLocks/>
          </p:cNvSpPr>
          <p:nvPr/>
        </p:nvSpPr>
        <p:spPr>
          <a:xfrm>
            <a:off x="168167" y="230512"/>
            <a:ext cx="8208101"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circuito de gastos / Le </a:t>
            </a:r>
            <a:r>
              <a:rPr lang="es-ES" sz="2400" b="1" dirty="0" err="1">
                <a:solidFill>
                  <a:schemeClr val="bg1"/>
                </a:solidFill>
                <a:latin typeface="+mn-lt"/>
              </a:rPr>
              <a:t>circuit</a:t>
            </a:r>
            <a:r>
              <a:rPr lang="es-ES" sz="2400" b="1" dirty="0">
                <a:solidFill>
                  <a:schemeClr val="bg1"/>
                </a:solidFill>
                <a:latin typeface="+mn-lt"/>
              </a:rPr>
              <a:t> des </a:t>
            </a:r>
            <a:r>
              <a:rPr lang="es-ES" sz="2400" b="1" dirty="0" err="1">
                <a:solidFill>
                  <a:schemeClr val="bg1"/>
                </a:solidFill>
                <a:latin typeface="+mn-lt"/>
              </a:rPr>
              <a:t>dépenses</a:t>
            </a:r>
            <a:endParaRPr lang="es-ES" sz="2400" b="1" spc="-10" dirty="0">
              <a:solidFill>
                <a:schemeClr val="bg1"/>
              </a:solidFill>
              <a:latin typeface="+mn-lt"/>
            </a:endParaRPr>
          </a:p>
        </p:txBody>
      </p:sp>
      <p:sp>
        <p:nvSpPr>
          <p:cNvPr id="6" name="CuadroTexto 5">
            <a:extLst>
              <a:ext uri="{FF2B5EF4-FFF2-40B4-BE49-F238E27FC236}">
                <a16:creationId xmlns:a16="http://schemas.microsoft.com/office/drawing/2014/main" id="{9AB19249-4182-4493-9173-80BBC95062D3}"/>
              </a:ext>
            </a:extLst>
          </p:cNvPr>
          <p:cNvSpPr txBox="1"/>
          <p:nvPr/>
        </p:nvSpPr>
        <p:spPr>
          <a:xfrm>
            <a:off x="451440" y="1062097"/>
            <a:ext cx="2291760" cy="861774"/>
          </a:xfrm>
          <a:prstGeom prst="rect">
            <a:avLst/>
          </a:prstGeom>
          <a:noFill/>
        </p:spPr>
        <p:txBody>
          <a:bodyPr wrap="square">
            <a:spAutoFit/>
          </a:bodyPr>
          <a:lstStyle/>
          <a:p>
            <a:pPr marL="457200" indent="-457200">
              <a:buFont typeface="Arial" panose="020B0604020202020204" pitchFamily="34" charset="0"/>
              <a:buChar char="•"/>
            </a:pPr>
            <a:endParaRPr lang="fr-FR" sz="3200" dirty="0"/>
          </a:p>
          <a:p>
            <a:endParaRPr lang="fr-FR" dirty="0"/>
          </a:p>
        </p:txBody>
      </p:sp>
      <p:sp>
        <p:nvSpPr>
          <p:cNvPr id="8" name="CuadroTexto 7">
            <a:extLst>
              <a:ext uri="{FF2B5EF4-FFF2-40B4-BE49-F238E27FC236}">
                <a16:creationId xmlns:a16="http://schemas.microsoft.com/office/drawing/2014/main" id="{42D807D2-DC93-4463-8576-7EC11A5D025C}"/>
              </a:ext>
            </a:extLst>
          </p:cNvPr>
          <p:cNvSpPr txBox="1"/>
          <p:nvPr/>
        </p:nvSpPr>
        <p:spPr>
          <a:xfrm>
            <a:off x="401430" y="1180186"/>
            <a:ext cx="3454680" cy="1846659"/>
          </a:xfrm>
          <a:prstGeom prst="rect">
            <a:avLst/>
          </a:prstGeom>
          <a:noFill/>
        </p:spPr>
        <p:txBody>
          <a:bodyPr wrap="square">
            <a:spAutoFit/>
          </a:bodyPr>
          <a:lstStyle/>
          <a:p>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CONTROLADOR DE PRIMER NIVEL:</a:t>
            </a:r>
          </a:p>
          <a:p>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Analiza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la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declaración</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de gastos y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concluye</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a:t>
            </a:r>
          </a:p>
          <a:p>
            <a:endParaRPr lang="fr-FR" dirty="0"/>
          </a:p>
        </p:txBody>
      </p:sp>
      <p:sp>
        <p:nvSpPr>
          <p:cNvPr id="10" name="Cara sonriente 9">
            <a:extLst>
              <a:ext uri="{FF2B5EF4-FFF2-40B4-BE49-F238E27FC236}">
                <a16:creationId xmlns:a16="http://schemas.microsoft.com/office/drawing/2014/main" id="{A24E38B8-6C64-4FBF-A0DE-9236DD8E7CC9}"/>
              </a:ext>
            </a:extLst>
          </p:cNvPr>
          <p:cNvSpPr/>
          <p:nvPr/>
        </p:nvSpPr>
        <p:spPr>
          <a:xfrm>
            <a:off x="525780" y="5781286"/>
            <a:ext cx="716280" cy="687330"/>
          </a:xfrm>
          <a:prstGeom prst="smileyFace">
            <a:avLst>
              <a:gd name="adj" fmla="val -4653"/>
            </a:avLst>
          </a:prstGeom>
          <a:solidFill>
            <a:srgbClr val="FFC0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ara sonriente 14">
            <a:extLst>
              <a:ext uri="{FF2B5EF4-FFF2-40B4-BE49-F238E27FC236}">
                <a16:creationId xmlns:a16="http://schemas.microsoft.com/office/drawing/2014/main" id="{569D8A58-16B8-424C-A4C4-8A9B6805087E}"/>
              </a:ext>
            </a:extLst>
          </p:cNvPr>
          <p:cNvSpPr/>
          <p:nvPr/>
        </p:nvSpPr>
        <p:spPr>
          <a:xfrm>
            <a:off x="525780" y="4901010"/>
            <a:ext cx="716280" cy="687330"/>
          </a:xfrm>
          <a:prstGeom prst="smileyFace">
            <a:avLst/>
          </a:prstGeom>
          <a:solidFill>
            <a:srgbClr val="47EF1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00FF"/>
              </a:highlight>
            </a:endParaRPr>
          </a:p>
        </p:txBody>
      </p:sp>
      <p:sp>
        <p:nvSpPr>
          <p:cNvPr id="16" name="CuadroTexto 15">
            <a:extLst>
              <a:ext uri="{FF2B5EF4-FFF2-40B4-BE49-F238E27FC236}">
                <a16:creationId xmlns:a16="http://schemas.microsoft.com/office/drawing/2014/main" id="{3A94F0ED-8996-4B74-ACCF-C54FBD29F274}"/>
              </a:ext>
            </a:extLst>
          </p:cNvPr>
          <p:cNvSpPr txBox="1"/>
          <p:nvPr/>
        </p:nvSpPr>
        <p:spPr>
          <a:xfrm>
            <a:off x="1432560" y="4937760"/>
            <a:ext cx="4328160" cy="646331"/>
          </a:xfrm>
          <a:prstGeom prst="rect">
            <a:avLst/>
          </a:prstGeom>
          <a:noFill/>
        </p:spPr>
        <p:txBody>
          <a:bodyPr wrap="square" rtlCol="0">
            <a:spAutoFit/>
          </a:bodyPr>
          <a:lstStyle/>
          <a:p>
            <a:r>
              <a:rPr lang="es-ES" b="1" dirty="0">
                <a:solidFill>
                  <a:srgbClr val="003399"/>
                </a:solidFill>
              </a:rPr>
              <a:t>GASTO CERTIFICADO /</a:t>
            </a:r>
          </a:p>
          <a:p>
            <a:r>
              <a:rPr lang="es-ES" b="1" dirty="0">
                <a:solidFill>
                  <a:srgbClr val="00B050"/>
                </a:solidFill>
              </a:rPr>
              <a:t>DÉPENSE CERTIFIÉE</a:t>
            </a:r>
          </a:p>
        </p:txBody>
      </p:sp>
      <p:sp>
        <p:nvSpPr>
          <p:cNvPr id="17" name="CuadroTexto 16">
            <a:extLst>
              <a:ext uri="{FF2B5EF4-FFF2-40B4-BE49-F238E27FC236}">
                <a16:creationId xmlns:a16="http://schemas.microsoft.com/office/drawing/2014/main" id="{D16990FC-9CF6-47F8-91CB-4B132ADF7179}"/>
              </a:ext>
            </a:extLst>
          </p:cNvPr>
          <p:cNvSpPr txBox="1"/>
          <p:nvPr/>
        </p:nvSpPr>
        <p:spPr>
          <a:xfrm>
            <a:off x="1447800" y="5836920"/>
            <a:ext cx="4556760" cy="646331"/>
          </a:xfrm>
          <a:prstGeom prst="rect">
            <a:avLst/>
          </a:prstGeom>
          <a:noFill/>
        </p:spPr>
        <p:txBody>
          <a:bodyPr wrap="square" rtlCol="0">
            <a:spAutoFit/>
          </a:bodyPr>
          <a:lstStyle/>
          <a:p>
            <a:r>
              <a:rPr lang="es-ES" b="1" dirty="0">
                <a:solidFill>
                  <a:srgbClr val="003399"/>
                </a:solidFill>
              </a:rPr>
              <a:t>GASTO SUSPENDIDO /</a:t>
            </a:r>
          </a:p>
          <a:p>
            <a:r>
              <a:rPr lang="es-ES" b="1" dirty="0">
                <a:solidFill>
                  <a:srgbClr val="00B050"/>
                </a:solidFill>
              </a:rPr>
              <a:t>DÉPENSE SUSPENDUE</a:t>
            </a:r>
          </a:p>
        </p:txBody>
      </p:sp>
      <p:pic>
        <p:nvPicPr>
          <p:cNvPr id="18" name="Imagen 17">
            <a:extLst>
              <a:ext uri="{FF2B5EF4-FFF2-40B4-BE49-F238E27FC236}">
                <a16:creationId xmlns:a16="http://schemas.microsoft.com/office/drawing/2014/main" id="{E6DB0509-33AB-48F0-A3B0-57C4976BAF92}"/>
              </a:ext>
            </a:extLst>
          </p:cNvPr>
          <p:cNvPicPr>
            <a:picLocks noChangeAspect="1"/>
          </p:cNvPicPr>
          <p:nvPr/>
        </p:nvPicPr>
        <p:blipFill>
          <a:blip r:embed="rId3"/>
          <a:stretch>
            <a:fillRect/>
          </a:stretch>
        </p:blipFill>
        <p:spPr>
          <a:xfrm rot="20970471">
            <a:off x="7376127" y="1944592"/>
            <a:ext cx="387130" cy="371888"/>
          </a:xfrm>
          <a:prstGeom prst="rect">
            <a:avLst/>
          </a:prstGeom>
        </p:spPr>
      </p:pic>
      <p:pic>
        <p:nvPicPr>
          <p:cNvPr id="19" name="Imagen 18">
            <a:extLst>
              <a:ext uri="{FF2B5EF4-FFF2-40B4-BE49-F238E27FC236}">
                <a16:creationId xmlns:a16="http://schemas.microsoft.com/office/drawing/2014/main" id="{E56E14A4-38E7-438B-AC6F-49BB908A9BC1}"/>
              </a:ext>
            </a:extLst>
          </p:cNvPr>
          <p:cNvPicPr>
            <a:picLocks noChangeAspect="1"/>
          </p:cNvPicPr>
          <p:nvPr/>
        </p:nvPicPr>
        <p:blipFill>
          <a:blip r:embed="rId4"/>
          <a:stretch>
            <a:fillRect/>
          </a:stretch>
        </p:blipFill>
        <p:spPr>
          <a:xfrm>
            <a:off x="8680687" y="3265516"/>
            <a:ext cx="390178" cy="377985"/>
          </a:xfrm>
          <a:prstGeom prst="rect">
            <a:avLst/>
          </a:prstGeom>
        </p:spPr>
      </p:pic>
      <p:pic>
        <p:nvPicPr>
          <p:cNvPr id="20" name="Imagen 19">
            <a:extLst>
              <a:ext uri="{FF2B5EF4-FFF2-40B4-BE49-F238E27FC236}">
                <a16:creationId xmlns:a16="http://schemas.microsoft.com/office/drawing/2014/main" id="{15FB29C9-92F9-49A6-B554-F4013B864561}"/>
              </a:ext>
            </a:extLst>
          </p:cNvPr>
          <p:cNvPicPr>
            <a:picLocks noChangeAspect="1"/>
          </p:cNvPicPr>
          <p:nvPr/>
        </p:nvPicPr>
        <p:blipFill>
          <a:blip r:embed="rId4"/>
          <a:stretch>
            <a:fillRect/>
          </a:stretch>
        </p:blipFill>
        <p:spPr>
          <a:xfrm>
            <a:off x="7705327" y="2701636"/>
            <a:ext cx="390178" cy="377985"/>
          </a:xfrm>
          <a:prstGeom prst="rect">
            <a:avLst/>
          </a:prstGeom>
        </p:spPr>
      </p:pic>
      <p:pic>
        <p:nvPicPr>
          <p:cNvPr id="21" name="Imagen 20">
            <a:extLst>
              <a:ext uri="{FF2B5EF4-FFF2-40B4-BE49-F238E27FC236}">
                <a16:creationId xmlns:a16="http://schemas.microsoft.com/office/drawing/2014/main" id="{CF93A25B-BFD4-4934-AB28-4BEE9EA7F47E}"/>
              </a:ext>
            </a:extLst>
          </p:cNvPr>
          <p:cNvPicPr>
            <a:picLocks noChangeAspect="1"/>
          </p:cNvPicPr>
          <p:nvPr/>
        </p:nvPicPr>
        <p:blipFill>
          <a:blip r:embed="rId4"/>
          <a:stretch>
            <a:fillRect/>
          </a:stretch>
        </p:blipFill>
        <p:spPr>
          <a:xfrm rot="21323791">
            <a:off x="10489389" y="2733257"/>
            <a:ext cx="390178" cy="377985"/>
          </a:xfrm>
          <a:prstGeom prst="rect">
            <a:avLst/>
          </a:prstGeom>
        </p:spPr>
      </p:pic>
      <p:pic>
        <p:nvPicPr>
          <p:cNvPr id="22" name="Imagen 21">
            <a:extLst>
              <a:ext uri="{FF2B5EF4-FFF2-40B4-BE49-F238E27FC236}">
                <a16:creationId xmlns:a16="http://schemas.microsoft.com/office/drawing/2014/main" id="{E8831C89-C148-4D9F-9418-7D84D3697C8E}"/>
              </a:ext>
            </a:extLst>
          </p:cNvPr>
          <p:cNvPicPr>
            <a:picLocks noChangeAspect="1"/>
          </p:cNvPicPr>
          <p:nvPr/>
        </p:nvPicPr>
        <p:blipFill>
          <a:blip r:embed="rId4"/>
          <a:stretch>
            <a:fillRect/>
          </a:stretch>
        </p:blipFill>
        <p:spPr>
          <a:xfrm rot="272802">
            <a:off x="9597580" y="2390723"/>
            <a:ext cx="390178" cy="377985"/>
          </a:xfrm>
          <a:prstGeom prst="rect">
            <a:avLst/>
          </a:prstGeom>
        </p:spPr>
      </p:pic>
      <p:pic>
        <p:nvPicPr>
          <p:cNvPr id="23" name="Imagen 22">
            <a:extLst>
              <a:ext uri="{FF2B5EF4-FFF2-40B4-BE49-F238E27FC236}">
                <a16:creationId xmlns:a16="http://schemas.microsoft.com/office/drawing/2014/main" id="{C53B1B17-C548-4840-B619-CCC644A5C0A2}"/>
              </a:ext>
            </a:extLst>
          </p:cNvPr>
          <p:cNvPicPr>
            <a:picLocks noChangeAspect="1"/>
          </p:cNvPicPr>
          <p:nvPr/>
        </p:nvPicPr>
        <p:blipFill>
          <a:blip r:embed="rId4"/>
          <a:stretch>
            <a:fillRect/>
          </a:stretch>
        </p:blipFill>
        <p:spPr>
          <a:xfrm rot="21018285">
            <a:off x="7944309" y="1346417"/>
            <a:ext cx="390178" cy="377985"/>
          </a:xfrm>
          <a:prstGeom prst="rect">
            <a:avLst/>
          </a:prstGeom>
        </p:spPr>
      </p:pic>
      <p:pic>
        <p:nvPicPr>
          <p:cNvPr id="24" name="Imagen 23">
            <a:extLst>
              <a:ext uri="{FF2B5EF4-FFF2-40B4-BE49-F238E27FC236}">
                <a16:creationId xmlns:a16="http://schemas.microsoft.com/office/drawing/2014/main" id="{E69AD0FA-0FC2-42AC-A3D9-CEEF37470070}"/>
              </a:ext>
            </a:extLst>
          </p:cNvPr>
          <p:cNvPicPr>
            <a:picLocks noChangeAspect="1"/>
          </p:cNvPicPr>
          <p:nvPr/>
        </p:nvPicPr>
        <p:blipFill>
          <a:blip r:embed="rId4"/>
          <a:stretch>
            <a:fillRect/>
          </a:stretch>
        </p:blipFill>
        <p:spPr>
          <a:xfrm rot="21132103">
            <a:off x="8249109" y="1895057"/>
            <a:ext cx="390178" cy="377985"/>
          </a:xfrm>
          <a:prstGeom prst="rect">
            <a:avLst/>
          </a:prstGeom>
        </p:spPr>
      </p:pic>
      <p:pic>
        <p:nvPicPr>
          <p:cNvPr id="25" name="Imagen 24">
            <a:extLst>
              <a:ext uri="{FF2B5EF4-FFF2-40B4-BE49-F238E27FC236}">
                <a16:creationId xmlns:a16="http://schemas.microsoft.com/office/drawing/2014/main" id="{E334800C-79DB-443F-BF6B-09CB0745DD5F}"/>
              </a:ext>
            </a:extLst>
          </p:cNvPr>
          <p:cNvPicPr>
            <a:picLocks noChangeAspect="1"/>
          </p:cNvPicPr>
          <p:nvPr/>
        </p:nvPicPr>
        <p:blipFill>
          <a:blip r:embed="rId4"/>
          <a:stretch>
            <a:fillRect/>
          </a:stretch>
        </p:blipFill>
        <p:spPr>
          <a:xfrm rot="206582">
            <a:off x="8043022" y="4001232"/>
            <a:ext cx="390178" cy="377985"/>
          </a:xfrm>
          <a:prstGeom prst="rect">
            <a:avLst/>
          </a:prstGeom>
        </p:spPr>
      </p:pic>
      <p:pic>
        <p:nvPicPr>
          <p:cNvPr id="26" name="Imagen 25">
            <a:extLst>
              <a:ext uri="{FF2B5EF4-FFF2-40B4-BE49-F238E27FC236}">
                <a16:creationId xmlns:a16="http://schemas.microsoft.com/office/drawing/2014/main" id="{24718C95-92F6-4ABE-86A1-94DD35E8FF88}"/>
              </a:ext>
            </a:extLst>
          </p:cNvPr>
          <p:cNvPicPr>
            <a:picLocks noChangeAspect="1"/>
          </p:cNvPicPr>
          <p:nvPr/>
        </p:nvPicPr>
        <p:blipFill>
          <a:blip r:embed="rId4"/>
          <a:stretch>
            <a:fillRect/>
          </a:stretch>
        </p:blipFill>
        <p:spPr>
          <a:xfrm>
            <a:off x="9133029" y="1422617"/>
            <a:ext cx="390178" cy="377985"/>
          </a:xfrm>
          <a:prstGeom prst="rect">
            <a:avLst/>
          </a:prstGeom>
        </p:spPr>
      </p:pic>
      <p:pic>
        <p:nvPicPr>
          <p:cNvPr id="27" name="Imagen 26">
            <a:extLst>
              <a:ext uri="{FF2B5EF4-FFF2-40B4-BE49-F238E27FC236}">
                <a16:creationId xmlns:a16="http://schemas.microsoft.com/office/drawing/2014/main" id="{7747198E-BF14-433C-B422-A0BC0E7E1556}"/>
              </a:ext>
            </a:extLst>
          </p:cNvPr>
          <p:cNvPicPr>
            <a:picLocks noChangeAspect="1"/>
          </p:cNvPicPr>
          <p:nvPr/>
        </p:nvPicPr>
        <p:blipFill>
          <a:blip r:embed="rId4"/>
          <a:stretch>
            <a:fillRect/>
          </a:stretch>
        </p:blipFill>
        <p:spPr>
          <a:xfrm rot="371099">
            <a:off x="9518887" y="3951316"/>
            <a:ext cx="390178" cy="377985"/>
          </a:xfrm>
          <a:prstGeom prst="rect">
            <a:avLst/>
          </a:prstGeom>
        </p:spPr>
      </p:pic>
      <p:pic>
        <p:nvPicPr>
          <p:cNvPr id="28" name="Imagen 27">
            <a:extLst>
              <a:ext uri="{FF2B5EF4-FFF2-40B4-BE49-F238E27FC236}">
                <a16:creationId xmlns:a16="http://schemas.microsoft.com/office/drawing/2014/main" id="{40079F03-B7C0-496B-AE6A-6C5DA0573423}"/>
              </a:ext>
            </a:extLst>
          </p:cNvPr>
          <p:cNvPicPr>
            <a:picLocks noChangeAspect="1"/>
          </p:cNvPicPr>
          <p:nvPr/>
        </p:nvPicPr>
        <p:blipFill>
          <a:blip r:embed="rId4"/>
          <a:stretch>
            <a:fillRect/>
          </a:stretch>
        </p:blipFill>
        <p:spPr>
          <a:xfrm>
            <a:off x="8497807" y="2579716"/>
            <a:ext cx="390178" cy="377985"/>
          </a:xfrm>
          <a:prstGeom prst="rect">
            <a:avLst/>
          </a:prstGeom>
        </p:spPr>
      </p:pic>
      <p:sp>
        <p:nvSpPr>
          <p:cNvPr id="29" name="Cara sonriente 28">
            <a:extLst>
              <a:ext uri="{FF2B5EF4-FFF2-40B4-BE49-F238E27FC236}">
                <a16:creationId xmlns:a16="http://schemas.microsoft.com/office/drawing/2014/main" id="{14EFE114-6535-4DC0-98A6-9D7511780965}"/>
              </a:ext>
            </a:extLst>
          </p:cNvPr>
          <p:cNvSpPr/>
          <p:nvPr/>
        </p:nvSpPr>
        <p:spPr>
          <a:xfrm rot="21374909">
            <a:off x="9402189" y="3132197"/>
            <a:ext cx="360000" cy="360000"/>
          </a:xfrm>
          <a:prstGeom prst="smileyFace">
            <a:avLst>
              <a:gd name="adj" fmla="val -4653"/>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Cara sonriente 29">
            <a:extLst>
              <a:ext uri="{FF2B5EF4-FFF2-40B4-BE49-F238E27FC236}">
                <a16:creationId xmlns:a16="http://schemas.microsoft.com/office/drawing/2014/main" id="{3BCD6B37-2C12-4CDF-A788-F6C634A40AC3}"/>
              </a:ext>
            </a:extLst>
          </p:cNvPr>
          <p:cNvSpPr/>
          <p:nvPr/>
        </p:nvSpPr>
        <p:spPr>
          <a:xfrm rot="21066862">
            <a:off x="10209490" y="3477018"/>
            <a:ext cx="360000" cy="360000"/>
          </a:xfrm>
          <a:prstGeom prst="smileyFace">
            <a:avLst>
              <a:gd name="adj" fmla="val -4653"/>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Cara sonriente 30">
            <a:extLst>
              <a:ext uri="{FF2B5EF4-FFF2-40B4-BE49-F238E27FC236}">
                <a16:creationId xmlns:a16="http://schemas.microsoft.com/office/drawing/2014/main" id="{20E69BD9-48A6-48DB-BFB8-D536DA987F6B}"/>
              </a:ext>
            </a:extLst>
          </p:cNvPr>
          <p:cNvSpPr/>
          <p:nvPr/>
        </p:nvSpPr>
        <p:spPr>
          <a:xfrm rot="21104401">
            <a:off x="9980890" y="1536630"/>
            <a:ext cx="360000" cy="360000"/>
          </a:xfrm>
          <a:prstGeom prst="smileyFace">
            <a:avLst>
              <a:gd name="adj" fmla="val -4653"/>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CuadroTexto 32">
            <a:extLst>
              <a:ext uri="{FF2B5EF4-FFF2-40B4-BE49-F238E27FC236}">
                <a16:creationId xmlns:a16="http://schemas.microsoft.com/office/drawing/2014/main" id="{8C212D0D-0B8D-497E-B649-50EA0BAB3804}"/>
              </a:ext>
            </a:extLst>
          </p:cNvPr>
          <p:cNvSpPr txBox="1"/>
          <p:nvPr/>
        </p:nvSpPr>
        <p:spPr>
          <a:xfrm>
            <a:off x="3897443" y="1200834"/>
            <a:ext cx="3454680" cy="1846659"/>
          </a:xfrm>
          <a:prstGeom prst="rect">
            <a:avLst/>
          </a:prstGeom>
          <a:noFill/>
        </p:spPr>
        <p:txBody>
          <a:bodyPr wrap="square">
            <a:spAutoFit/>
          </a:bodyPr>
          <a:lstStyle/>
          <a:p>
            <a:r>
              <a:rPr lang="fr-FR" sz="2400" b="1" spc="-10" dirty="0">
                <a:solidFill>
                  <a:srgbClr val="00B050"/>
                </a:solidFill>
                <a:latin typeface="Calibri" panose="020F0502020204030204" pitchFamily="34" charset="0"/>
                <a:ea typeface="Calibri" panose="020F0502020204030204" pitchFamily="34" charset="0"/>
                <a:cs typeface="Calibri" panose="020F0502020204030204" pitchFamily="34" charset="0"/>
              </a:rPr>
              <a:t>CONTRÔLEUR DE PREMIER NIVEAU :</a:t>
            </a:r>
          </a:p>
          <a:p>
            <a:r>
              <a:rPr lang="fr-FR" sz="2400" b="1" spc="-10" dirty="0">
                <a:solidFill>
                  <a:srgbClr val="00B050"/>
                </a:solidFill>
                <a:latin typeface="Calibri" panose="020F0502020204030204" pitchFamily="34" charset="0"/>
                <a:ea typeface="Calibri" panose="020F0502020204030204" pitchFamily="34" charset="0"/>
                <a:cs typeface="Calibri" panose="020F0502020204030204" pitchFamily="34" charset="0"/>
              </a:rPr>
              <a:t>Analyse la déclaration et émet les conclusions.</a:t>
            </a:r>
          </a:p>
          <a:p>
            <a:endParaRPr lang="fr-FR" dirty="0"/>
          </a:p>
        </p:txBody>
      </p:sp>
    </p:spTree>
    <p:extLst>
      <p:ext uri="{BB962C8B-B14F-4D97-AF65-F5344CB8AC3E}">
        <p14:creationId xmlns:p14="http://schemas.microsoft.com/office/powerpoint/2010/main" val="2377805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12" name="object 26">
            <a:extLst>
              <a:ext uri="{FF2B5EF4-FFF2-40B4-BE49-F238E27FC236}">
                <a16:creationId xmlns:a16="http://schemas.microsoft.com/office/drawing/2014/main" id="{AFBD192C-F9E9-4FC2-BE0A-39D3FA6B1E81}"/>
              </a:ext>
            </a:extLst>
          </p:cNvPr>
          <p:cNvSpPr txBox="1">
            <a:spLocks/>
          </p:cNvSpPr>
          <p:nvPr/>
        </p:nvSpPr>
        <p:spPr>
          <a:xfrm>
            <a:off x="168167" y="230512"/>
            <a:ext cx="8208101"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circuito de gastos / Le </a:t>
            </a:r>
            <a:r>
              <a:rPr lang="es-ES" sz="2400" b="1" dirty="0" err="1">
                <a:solidFill>
                  <a:schemeClr val="bg1"/>
                </a:solidFill>
                <a:latin typeface="+mn-lt"/>
              </a:rPr>
              <a:t>circuit</a:t>
            </a:r>
            <a:r>
              <a:rPr lang="es-ES" sz="2400" b="1" dirty="0">
                <a:solidFill>
                  <a:schemeClr val="bg1"/>
                </a:solidFill>
                <a:latin typeface="+mn-lt"/>
              </a:rPr>
              <a:t> des </a:t>
            </a:r>
            <a:r>
              <a:rPr lang="es-ES" sz="2400" b="1" dirty="0" err="1">
                <a:solidFill>
                  <a:schemeClr val="bg1"/>
                </a:solidFill>
                <a:latin typeface="+mn-lt"/>
              </a:rPr>
              <a:t>dépenses</a:t>
            </a:r>
            <a:endParaRPr lang="es-ES" sz="2400" b="1" spc="-10" dirty="0">
              <a:solidFill>
                <a:schemeClr val="bg1"/>
              </a:solidFill>
              <a:latin typeface="+mn-lt"/>
            </a:endParaRPr>
          </a:p>
        </p:txBody>
      </p:sp>
      <p:sp>
        <p:nvSpPr>
          <p:cNvPr id="6" name="CuadroTexto 5">
            <a:extLst>
              <a:ext uri="{FF2B5EF4-FFF2-40B4-BE49-F238E27FC236}">
                <a16:creationId xmlns:a16="http://schemas.microsoft.com/office/drawing/2014/main" id="{9AB19249-4182-4493-9173-80BBC95062D3}"/>
              </a:ext>
            </a:extLst>
          </p:cNvPr>
          <p:cNvSpPr txBox="1"/>
          <p:nvPr/>
        </p:nvSpPr>
        <p:spPr>
          <a:xfrm>
            <a:off x="451440" y="1062097"/>
            <a:ext cx="2291760" cy="861774"/>
          </a:xfrm>
          <a:prstGeom prst="rect">
            <a:avLst/>
          </a:prstGeom>
          <a:noFill/>
        </p:spPr>
        <p:txBody>
          <a:bodyPr wrap="square">
            <a:spAutoFit/>
          </a:bodyPr>
          <a:lstStyle/>
          <a:p>
            <a:pPr marL="457200" indent="-457200">
              <a:buFont typeface="Arial" panose="020B0604020202020204" pitchFamily="34" charset="0"/>
              <a:buChar char="•"/>
            </a:pPr>
            <a:endParaRPr lang="fr-FR" sz="3200" dirty="0"/>
          </a:p>
          <a:p>
            <a:endParaRPr lang="fr-FR" dirty="0"/>
          </a:p>
        </p:txBody>
      </p:sp>
      <p:sp>
        <p:nvSpPr>
          <p:cNvPr id="33" name="CuadroTexto 32">
            <a:extLst>
              <a:ext uri="{FF2B5EF4-FFF2-40B4-BE49-F238E27FC236}">
                <a16:creationId xmlns:a16="http://schemas.microsoft.com/office/drawing/2014/main" id="{49C5CBEB-C1FE-45BD-9AA7-A8E6013534FD}"/>
              </a:ext>
            </a:extLst>
          </p:cNvPr>
          <p:cNvSpPr txBox="1"/>
          <p:nvPr/>
        </p:nvSpPr>
        <p:spPr>
          <a:xfrm>
            <a:off x="335210" y="1542722"/>
            <a:ext cx="6126550" cy="1969770"/>
          </a:xfrm>
          <a:prstGeom prst="rect">
            <a:avLst/>
          </a:prstGeom>
          <a:noFill/>
        </p:spPr>
        <p:txBody>
          <a:bodyPr wrap="square">
            <a:spAutoFit/>
          </a:bodyPr>
          <a:lstStyle/>
          <a:p>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LA ENTIDAD JEFA DE FILA:</a:t>
            </a:r>
          </a:p>
          <a:p>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Solicita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el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pago</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de la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subvención</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FEDER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del</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gasto</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certificado</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para la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entidad</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socia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a:t>
            </a:r>
          </a:p>
          <a:p>
            <a:pPr marL="457200" indent="-457200">
              <a:buFont typeface="Arial" panose="020B0604020202020204" pitchFamily="34" charset="0"/>
              <a:buChar char="•"/>
            </a:pPr>
            <a:endParaRPr lang="fr-FR" sz="3200" dirty="0"/>
          </a:p>
          <a:p>
            <a:endParaRPr lang="fr-FR" dirty="0"/>
          </a:p>
        </p:txBody>
      </p:sp>
      <p:pic>
        <p:nvPicPr>
          <p:cNvPr id="34" name="Imagen 33">
            <a:extLst>
              <a:ext uri="{FF2B5EF4-FFF2-40B4-BE49-F238E27FC236}">
                <a16:creationId xmlns:a16="http://schemas.microsoft.com/office/drawing/2014/main" id="{71358B7C-4897-480B-9379-1512A7EA4858}"/>
              </a:ext>
            </a:extLst>
          </p:cNvPr>
          <p:cNvPicPr>
            <a:picLocks noChangeAspect="1"/>
          </p:cNvPicPr>
          <p:nvPr/>
        </p:nvPicPr>
        <p:blipFill>
          <a:blip r:embed="rId2"/>
          <a:stretch>
            <a:fillRect/>
          </a:stretch>
        </p:blipFill>
        <p:spPr>
          <a:xfrm>
            <a:off x="6577990" y="1162258"/>
            <a:ext cx="5278800" cy="4818662"/>
          </a:xfrm>
          <a:prstGeom prst="rect">
            <a:avLst/>
          </a:prstGeom>
        </p:spPr>
      </p:pic>
      <p:pic>
        <p:nvPicPr>
          <p:cNvPr id="35" name="Imagen 34">
            <a:extLst>
              <a:ext uri="{FF2B5EF4-FFF2-40B4-BE49-F238E27FC236}">
                <a16:creationId xmlns:a16="http://schemas.microsoft.com/office/drawing/2014/main" id="{022413A7-993E-40F5-BA87-C24365865850}"/>
              </a:ext>
            </a:extLst>
          </p:cNvPr>
          <p:cNvPicPr>
            <a:picLocks noChangeAspect="1"/>
          </p:cNvPicPr>
          <p:nvPr/>
        </p:nvPicPr>
        <p:blipFill>
          <a:blip r:embed="rId3"/>
          <a:stretch>
            <a:fillRect/>
          </a:stretch>
        </p:blipFill>
        <p:spPr>
          <a:xfrm>
            <a:off x="6577990" y="2053553"/>
            <a:ext cx="3560373" cy="3036071"/>
          </a:xfrm>
          <a:prstGeom prst="rect">
            <a:avLst/>
          </a:prstGeom>
        </p:spPr>
      </p:pic>
      <p:sp>
        <p:nvSpPr>
          <p:cNvPr id="37" name="CuadroTexto 36">
            <a:extLst>
              <a:ext uri="{FF2B5EF4-FFF2-40B4-BE49-F238E27FC236}">
                <a16:creationId xmlns:a16="http://schemas.microsoft.com/office/drawing/2014/main" id="{259BC488-EC74-4768-AE69-BEADB1071B96}"/>
              </a:ext>
            </a:extLst>
          </p:cNvPr>
          <p:cNvSpPr txBox="1"/>
          <p:nvPr/>
        </p:nvSpPr>
        <p:spPr>
          <a:xfrm>
            <a:off x="365690" y="3081962"/>
            <a:ext cx="6126550" cy="1969770"/>
          </a:xfrm>
          <a:prstGeom prst="rect">
            <a:avLst/>
          </a:prstGeom>
          <a:noFill/>
        </p:spPr>
        <p:txBody>
          <a:bodyPr wrap="square">
            <a:spAutoFit/>
          </a:bodyPr>
          <a:lstStyle/>
          <a:p>
            <a:r>
              <a:rPr lang="fr-FR" sz="2400" b="1" spc="-10" dirty="0">
                <a:solidFill>
                  <a:srgbClr val="00B050"/>
                </a:solidFill>
                <a:latin typeface="Calibri" panose="020F0502020204030204" pitchFamily="34" charset="0"/>
                <a:ea typeface="Calibri" panose="020F0502020204030204" pitchFamily="34" charset="0"/>
                <a:cs typeface="Calibri" panose="020F0502020204030204" pitchFamily="34" charset="0"/>
              </a:rPr>
              <a:t>ENTITÉ CHEF DE FILE :</a:t>
            </a:r>
          </a:p>
          <a:p>
            <a:r>
              <a:rPr lang="fr-FR" sz="2400" b="1" spc="-10" dirty="0">
                <a:solidFill>
                  <a:srgbClr val="00B050"/>
                </a:solidFill>
                <a:latin typeface="Calibri" panose="020F0502020204030204" pitchFamily="34" charset="0"/>
                <a:ea typeface="Calibri" panose="020F0502020204030204" pitchFamily="34" charset="0"/>
                <a:cs typeface="Calibri" panose="020F0502020204030204" pitchFamily="34" charset="0"/>
              </a:rPr>
              <a:t>Demande le paiement de la subvention FEDER de la dépense certifiée pour l’entité partenaire.</a:t>
            </a:r>
          </a:p>
          <a:p>
            <a:pPr marL="457200" indent="-457200">
              <a:buFont typeface="Arial" panose="020B0604020202020204" pitchFamily="34" charset="0"/>
              <a:buChar char="•"/>
            </a:pPr>
            <a:endParaRPr lang="fr-FR" sz="3200" dirty="0"/>
          </a:p>
          <a:p>
            <a:endParaRPr lang="fr-FR" dirty="0"/>
          </a:p>
        </p:txBody>
      </p:sp>
    </p:spTree>
    <p:extLst>
      <p:ext uri="{BB962C8B-B14F-4D97-AF65-F5344CB8AC3E}">
        <p14:creationId xmlns:p14="http://schemas.microsoft.com/office/powerpoint/2010/main" val="1880407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5B1D19-0E6F-AE2F-FCC5-3C0F495269CB}"/>
              </a:ext>
            </a:extLst>
          </p:cNvPr>
          <p:cNvSpPr txBox="1">
            <a:spLocks/>
          </p:cNvSpPr>
          <p:nvPr/>
        </p:nvSpPr>
        <p:spPr>
          <a:xfrm>
            <a:off x="1936750" y="6572252"/>
            <a:ext cx="768350" cy="197914"/>
          </a:xfrm>
          <a:prstGeom prst="rect">
            <a:avLst/>
          </a:prstGeom>
        </p:spPr>
        <p:txBody>
          <a:bodyPr/>
          <a:lstStyle>
            <a:defPPr>
              <a:defRPr lang="en-US"/>
            </a:defPPr>
            <a:lvl1pPr marL="0" algn="l" defTabSz="457200" rtl="0" eaLnBrk="1" latinLnBrk="0" hangingPunct="1">
              <a:defRPr sz="1000" kern="1200" baseline="0">
                <a:solidFill>
                  <a:srgbClr val="9FAE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dirty="0"/>
          </a:p>
        </p:txBody>
      </p:sp>
      <p:sp>
        <p:nvSpPr>
          <p:cNvPr id="6" name="CuadroTexto 5">
            <a:extLst>
              <a:ext uri="{FF2B5EF4-FFF2-40B4-BE49-F238E27FC236}">
                <a16:creationId xmlns:a16="http://schemas.microsoft.com/office/drawing/2014/main" id="{9AB19249-4182-4493-9173-80BBC95062D3}"/>
              </a:ext>
            </a:extLst>
          </p:cNvPr>
          <p:cNvSpPr txBox="1"/>
          <p:nvPr/>
        </p:nvSpPr>
        <p:spPr>
          <a:xfrm>
            <a:off x="451440" y="1062097"/>
            <a:ext cx="2291760" cy="861774"/>
          </a:xfrm>
          <a:prstGeom prst="rect">
            <a:avLst/>
          </a:prstGeom>
          <a:noFill/>
        </p:spPr>
        <p:txBody>
          <a:bodyPr wrap="square">
            <a:spAutoFit/>
          </a:bodyPr>
          <a:lstStyle/>
          <a:p>
            <a:pPr marL="457200" indent="-457200">
              <a:buFont typeface="Arial" panose="020B0604020202020204" pitchFamily="34" charset="0"/>
              <a:buChar char="•"/>
            </a:pPr>
            <a:endParaRPr lang="fr-FR" sz="3200" dirty="0"/>
          </a:p>
          <a:p>
            <a:endParaRPr lang="fr-FR" dirty="0"/>
          </a:p>
        </p:txBody>
      </p:sp>
      <p:pic>
        <p:nvPicPr>
          <p:cNvPr id="8" name="Imagen 7">
            <a:extLst>
              <a:ext uri="{FF2B5EF4-FFF2-40B4-BE49-F238E27FC236}">
                <a16:creationId xmlns:a16="http://schemas.microsoft.com/office/drawing/2014/main" id="{74063701-CF4A-4A5C-99E0-DF8FF8F211C5}"/>
              </a:ext>
            </a:extLst>
          </p:cNvPr>
          <p:cNvPicPr>
            <a:picLocks noChangeAspect="1"/>
          </p:cNvPicPr>
          <p:nvPr/>
        </p:nvPicPr>
        <p:blipFill>
          <a:blip r:embed="rId2"/>
          <a:stretch>
            <a:fillRect/>
          </a:stretch>
        </p:blipFill>
        <p:spPr>
          <a:xfrm>
            <a:off x="241898" y="1062097"/>
            <a:ext cx="4863502" cy="5686330"/>
          </a:xfrm>
          <a:prstGeom prst="rect">
            <a:avLst/>
          </a:prstGeom>
        </p:spPr>
      </p:pic>
      <p:sp>
        <p:nvSpPr>
          <p:cNvPr id="10" name="CuadroTexto 9">
            <a:extLst>
              <a:ext uri="{FF2B5EF4-FFF2-40B4-BE49-F238E27FC236}">
                <a16:creationId xmlns:a16="http://schemas.microsoft.com/office/drawing/2014/main" id="{0909C7B1-6A8B-4FE2-8EF1-3D4C1185039C}"/>
              </a:ext>
            </a:extLst>
          </p:cNvPr>
          <p:cNvSpPr txBox="1"/>
          <p:nvPr/>
        </p:nvSpPr>
        <p:spPr>
          <a:xfrm>
            <a:off x="6096000" y="1736824"/>
            <a:ext cx="5364480" cy="1846659"/>
          </a:xfrm>
          <a:prstGeom prst="rect">
            <a:avLst/>
          </a:prstGeom>
          <a:noFill/>
        </p:spPr>
        <p:txBody>
          <a:bodyPr wrap="square">
            <a:spAutoFit/>
          </a:bodyPr>
          <a:lstStyle/>
          <a:p>
            <a:pPr marR="0" lvl="0" indent="0" fontAlgn="auto">
              <a:lnSpc>
                <a:spcPct val="100000"/>
              </a:lnSpc>
              <a:spcBef>
                <a:spcPts val="0"/>
              </a:spcBef>
              <a:spcAft>
                <a:spcPts val="0"/>
              </a:spcAft>
              <a:buClrTx/>
              <a:buSzTx/>
              <a:buFontTx/>
              <a:buNone/>
              <a:tabLst/>
              <a:defRPr/>
            </a:pP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ENTIDAD SOCIA:</a:t>
            </a:r>
          </a:p>
          <a:p>
            <a:pPr marR="0" lvl="0" indent="0" fontAlgn="auto">
              <a:lnSpc>
                <a:spcPct val="100000"/>
              </a:lnSpc>
              <a:spcBef>
                <a:spcPts val="0"/>
              </a:spcBef>
              <a:spcAft>
                <a:spcPts val="0"/>
              </a:spcAft>
              <a:buClrTx/>
              <a:buSzTx/>
              <a:buFontTx/>
              <a:buNone/>
              <a:tabLst/>
              <a:defRPr/>
            </a:pP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Alega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para los gastos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suspendidos</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aportando</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documentación</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 </a:t>
            </a:r>
            <a:r>
              <a:rPr lang="fr-FR" sz="2400" b="1" spc="-10" dirty="0" err="1">
                <a:solidFill>
                  <a:srgbClr val="003399"/>
                </a:solidFill>
                <a:latin typeface="Calibri" panose="020F0502020204030204" pitchFamily="34" charset="0"/>
                <a:ea typeface="Calibri" panose="020F0502020204030204" pitchFamily="34" charset="0"/>
                <a:cs typeface="Calibri" panose="020F0502020204030204" pitchFamily="34" charset="0"/>
              </a:rPr>
              <a:t>complementaria</a:t>
            </a:r>
            <a:r>
              <a:rPr lang="fr-FR" sz="2400" b="1" spc="-10" dirty="0">
                <a:solidFill>
                  <a:srgbClr val="003399"/>
                </a:solidFill>
                <a:latin typeface="Calibri" panose="020F0502020204030204" pitchFamily="34" charset="0"/>
                <a:ea typeface="Calibri" panose="020F0502020204030204" pitchFamily="34" charset="0"/>
                <a:cs typeface="Calibri" panose="020F050202020403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Imagen 10">
            <a:extLst>
              <a:ext uri="{FF2B5EF4-FFF2-40B4-BE49-F238E27FC236}">
                <a16:creationId xmlns:a16="http://schemas.microsoft.com/office/drawing/2014/main" id="{8A2C7358-7B53-4E99-AFC7-42EA40D740E2}"/>
              </a:ext>
            </a:extLst>
          </p:cNvPr>
          <p:cNvPicPr>
            <a:picLocks noChangeAspect="1"/>
          </p:cNvPicPr>
          <p:nvPr/>
        </p:nvPicPr>
        <p:blipFill>
          <a:blip r:embed="rId3"/>
          <a:stretch>
            <a:fillRect/>
          </a:stretch>
        </p:blipFill>
        <p:spPr>
          <a:xfrm>
            <a:off x="3212180" y="3048730"/>
            <a:ext cx="1219306" cy="2383743"/>
          </a:xfrm>
          <a:prstGeom prst="rect">
            <a:avLst/>
          </a:prstGeom>
        </p:spPr>
      </p:pic>
      <p:sp>
        <p:nvSpPr>
          <p:cNvPr id="13" name="CuadroTexto 12">
            <a:extLst>
              <a:ext uri="{FF2B5EF4-FFF2-40B4-BE49-F238E27FC236}">
                <a16:creationId xmlns:a16="http://schemas.microsoft.com/office/drawing/2014/main" id="{EC4E7990-BBDA-409F-874B-4EAAB2F24567}"/>
              </a:ext>
            </a:extLst>
          </p:cNvPr>
          <p:cNvSpPr txBox="1"/>
          <p:nvPr/>
        </p:nvSpPr>
        <p:spPr>
          <a:xfrm>
            <a:off x="6096000" y="3317271"/>
            <a:ext cx="5364480" cy="1846659"/>
          </a:xfrm>
          <a:prstGeom prst="rect">
            <a:avLst/>
          </a:prstGeom>
          <a:noFill/>
        </p:spPr>
        <p:txBody>
          <a:bodyPr wrap="square">
            <a:spAutoFit/>
          </a:bodyPr>
          <a:lstStyle/>
          <a:p>
            <a:pPr marR="0" lvl="0" indent="0" fontAlgn="auto">
              <a:lnSpc>
                <a:spcPct val="100000"/>
              </a:lnSpc>
              <a:spcBef>
                <a:spcPts val="0"/>
              </a:spcBef>
              <a:spcAft>
                <a:spcPts val="0"/>
              </a:spcAft>
              <a:buClrTx/>
              <a:buSzTx/>
              <a:buFontTx/>
              <a:buNone/>
              <a:tabLst/>
              <a:defRPr/>
            </a:pPr>
            <a:r>
              <a:rPr lang="fr-FR" sz="2400" b="1" spc="-10" dirty="0">
                <a:solidFill>
                  <a:srgbClr val="00B050"/>
                </a:solidFill>
                <a:latin typeface="Calibri" panose="020F0502020204030204" pitchFamily="34" charset="0"/>
                <a:ea typeface="Calibri" panose="020F0502020204030204" pitchFamily="34" charset="0"/>
                <a:cs typeface="Calibri" panose="020F0502020204030204" pitchFamily="34" charset="0"/>
              </a:rPr>
              <a:t>ENTITÉ PARTENAIRE :</a:t>
            </a:r>
          </a:p>
          <a:p>
            <a:pPr marR="0" lvl="0" indent="0" fontAlgn="auto">
              <a:lnSpc>
                <a:spcPct val="100000"/>
              </a:lnSpc>
              <a:spcBef>
                <a:spcPts val="0"/>
              </a:spcBef>
              <a:spcAft>
                <a:spcPts val="0"/>
              </a:spcAft>
              <a:buClrTx/>
              <a:buSzTx/>
              <a:buFontTx/>
              <a:buNone/>
              <a:tabLst/>
              <a:defRPr/>
            </a:pPr>
            <a:r>
              <a:rPr lang="fr-FR" sz="2400" b="1" spc="-10" dirty="0">
                <a:solidFill>
                  <a:srgbClr val="00B050"/>
                </a:solidFill>
                <a:latin typeface="Calibri" panose="020F0502020204030204" pitchFamily="34" charset="0"/>
                <a:ea typeface="Calibri" panose="020F0502020204030204" pitchFamily="34" charset="0"/>
                <a:cs typeface="Calibri" panose="020F0502020204030204" pitchFamily="34" charset="0"/>
              </a:rPr>
              <a:t>Complète la documentation concernant les dépenses suspendues (phase contradictoire).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bject 26">
            <a:extLst>
              <a:ext uri="{FF2B5EF4-FFF2-40B4-BE49-F238E27FC236}">
                <a16:creationId xmlns:a16="http://schemas.microsoft.com/office/drawing/2014/main" id="{C09719BC-74D9-47F0-AFCD-1374846BDA4F}"/>
              </a:ext>
            </a:extLst>
          </p:cNvPr>
          <p:cNvSpPr txBox="1">
            <a:spLocks/>
          </p:cNvSpPr>
          <p:nvPr/>
        </p:nvSpPr>
        <p:spPr>
          <a:xfrm>
            <a:off x="168167" y="230512"/>
            <a:ext cx="8208101"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ES" sz="2400" b="1" dirty="0">
                <a:solidFill>
                  <a:schemeClr val="bg1"/>
                </a:solidFill>
                <a:latin typeface="+mn-lt"/>
              </a:rPr>
              <a:t>El circuito de gastos / Le </a:t>
            </a:r>
            <a:r>
              <a:rPr lang="es-ES" sz="2400" b="1" dirty="0" err="1">
                <a:solidFill>
                  <a:schemeClr val="bg1"/>
                </a:solidFill>
                <a:latin typeface="+mn-lt"/>
              </a:rPr>
              <a:t>circuit</a:t>
            </a:r>
            <a:r>
              <a:rPr lang="es-ES" sz="2400" b="1" dirty="0">
                <a:solidFill>
                  <a:schemeClr val="bg1"/>
                </a:solidFill>
                <a:latin typeface="+mn-lt"/>
              </a:rPr>
              <a:t> des </a:t>
            </a:r>
            <a:r>
              <a:rPr lang="es-ES" sz="2400" b="1" dirty="0" err="1">
                <a:solidFill>
                  <a:schemeClr val="bg1"/>
                </a:solidFill>
                <a:latin typeface="+mn-lt"/>
              </a:rPr>
              <a:t>dépenses</a:t>
            </a:r>
            <a:endParaRPr lang="es-ES" sz="2400" b="1" spc="-10" dirty="0">
              <a:solidFill>
                <a:schemeClr val="bg1"/>
              </a:solidFill>
              <a:latin typeface="+mn-lt"/>
            </a:endParaRPr>
          </a:p>
        </p:txBody>
      </p:sp>
    </p:spTree>
    <p:extLst>
      <p:ext uri="{BB962C8B-B14F-4D97-AF65-F5344CB8AC3E}">
        <p14:creationId xmlns:p14="http://schemas.microsoft.com/office/powerpoint/2010/main" val="813001674"/>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CIÓN INICI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INAL PRESENTACIÓ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ESENTACIÓN CON TÍTULO">
  <a:themeElements>
    <a:clrScheme name="Personalizados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48A9"/>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PLANTILLA BASE DIAPOSITIV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PRESENTACIÓN CON TÍTULO">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PLANTILLA BASE DIAPOSITIVAS">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PRESENTACIÓN INICIAL">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17031</TotalTime>
  <Words>1739</Words>
  <Application>Microsoft Office PowerPoint</Application>
  <PresentationFormat>Panorámica</PresentationFormat>
  <Paragraphs>235</Paragraphs>
  <Slides>36</Slides>
  <Notes>1</Notes>
  <HiddenSlides>0</HiddenSlides>
  <MMClips>0</MMClips>
  <ScaleCrop>false</ScaleCrop>
  <HeadingPairs>
    <vt:vector size="6" baseType="variant">
      <vt:variant>
        <vt:lpstr>Fuentes usadas</vt:lpstr>
      </vt:variant>
      <vt:variant>
        <vt:i4>4</vt:i4>
      </vt:variant>
      <vt:variant>
        <vt:lpstr>Tema</vt:lpstr>
      </vt:variant>
      <vt:variant>
        <vt:i4>9</vt:i4>
      </vt:variant>
      <vt:variant>
        <vt:lpstr>Títulos de diapositiva</vt:lpstr>
      </vt:variant>
      <vt:variant>
        <vt:i4>36</vt:i4>
      </vt:variant>
    </vt:vector>
  </HeadingPairs>
  <TitlesOfParts>
    <vt:vector size="49" baseType="lpstr">
      <vt:lpstr>Arial</vt:lpstr>
      <vt:lpstr>Calibri</vt:lpstr>
      <vt:lpstr>Calibri Light</vt:lpstr>
      <vt:lpstr>Slack-Lato</vt:lpstr>
      <vt:lpstr>Diseño personalizado</vt:lpstr>
      <vt:lpstr>PRESENTACIÓN INICIAL</vt:lpstr>
      <vt:lpstr>FINAL PRESENTACIÓN</vt:lpstr>
      <vt:lpstr>PRESENTACIÓN CON TÍTULO</vt:lpstr>
      <vt:lpstr>PLANTILLA BASE DIAPOSITIVAS</vt:lpstr>
      <vt:lpstr>5_Diseño personalizado</vt:lpstr>
      <vt:lpstr>1_PRESENTACIÓN CON TÍTULO</vt:lpstr>
      <vt:lpstr>1_PLANTILLA BASE DIAPOSITIVAS</vt:lpstr>
      <vt:lpstr>1_PRESENTACIÓN INICIAL</vt:lpstr>
      <vt:lpstr>EL REGISTRO DE GASTOS EN SIGEFA LA SAISIE DES DÉPENSES DANS SIGEFA</vt:lpstr>
      <vt:lpstr>Presentación de PowerPoint</vt:lpstr>
      <vt:lpstr>EL CIRCUITO DE GASTOS  LE CIRCUIT DES DÉPENSES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ENVÍO DE LA DECLARACIÓN DE GASTOS EN SIGEFA  L’ENVOI DE LA DÉCLARATION DES DÉPENSES DANS SIGEFA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Teresa Zas</cp:lastModifiedBy>
  <cp:revision>218</cp:revision>
  <dcterms:created xsi:type="dcterms:W3CDTF">2023-06-20T05:11:52Z</dcterms:created>
  <dcterms:modified xsi:type="dcterms:W3CDTF">2025-01-08T16:39:56Z</dcterms:modified>
</cp:coreProperties>
</file>